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17"/>
  </p:notesMasterIdLst>
  <p:handoutMasterIdLst>
    <p:handoutMasterId r:id="rId18"/>
  </p:handoutMasterIdLst>
  <p:sldIdLst>
    <p:sldId id="256" r:id="rId2"/>
    <p:sldId id="258" r:id="rId3"/>
    <p:sldId id="269" r:id="rId4"/>
    <p:sldId id="270" r:id="rId5"/>
    <p:sldId id="271" r:id="rId6"/>
    <p:sldId id="272" r:id="rId7"/>
    <p:sldId id="260" r:id="rId8"/>
    <p:sldId id="261" r:id="rId9"/>
    <p:sldId id="262" r:id="rId10"/>
    <p:sldId id="263" r:id="rId11"/>
    <p:sldId id="264" r:id="rId12"/>
    <p:sldId id="265" r:id="rId13"/>
    <p:sldId id="266" r:id="rId14"/>
    <p:sldId id="267" r:id="rId15"/>
    <p:sldId id="268" r:id="rId16"/>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BC"/>
    <a:srgbClr val="0000FF"/>
    <a:srgbClr val="3333FF"/>
    <a:srgbClr val="6699FF"/>
    <a:srgbClr val="3399FF"/>
    <a:srgbClr val="0066FF"/>
    <a:srgbClr val="FF3300"/>
    <a:srgbClr val="004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102" autoAdjust="0"/>
    <p:restoredTop sz="89167" autoAdjust="0"/>
  </p:normalViewPr>
  <p:slideViewPr>
    <p:cSldViewPr>
      <p:cViewPr varScale="1">
        <p:scale>
          <a:sx n="67" d="100"/>
          <a:sy n="67" d="100"/>
        </p:scale>
        <p:origin x="-3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3330" y="-108"/>
      </p:cViewPr>
      <p:guideLst>
        <p:guide orient="horz" pos="3224"/>
        <p:guide pos="2236"/>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7" name="Rectangle 5"/>
          <p:cNvSpPr>
            <a:spLocks noGrp="1" noChangeArrowheads="1"/>
          </p:cNvSpPr>
          <p:nvPr>
            <p:ph type="sldNum" sz="quarter" idx="3"/>
          </p:nvPr>
        </p:nvSpPr>
        <p:spPr bwMode="auto">
          <a:xfrm>
            <a:off x="2012950" y="972185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algn="ctr">
              <a:defRPr sz="1000"/>
            </a:lvl1pPr>
          </a:lstStyle>
          <a:p>
            <a:pPr>
              <a:defRPr/>
            </a:pPr>
            <a:fld id="{1B2E1A5E-4F50-4C36-8A71-DEBD21EF8774}" type="slidenum">
              <a:rPr lang="en-US"/>
              <a:pPr>
                <a:defRPr/>
              </a:pPr>
              <a:t>‹#›</a:t>
            </a:fld>
            <a:endParaRPr lang="en-US"/>
          </a:p>
        </p:txBody>
      </p:sp>
      <p:sp>
        <p:nvSpPr>
          <p:cNvPr id="4" name="Header Placeholder 3"/>
          <p:cNvSpPr>
            <a:spLocks noGrp="1"/>
          </p:cNvSpPr>
          <p:nvPr>
            <p:ph type="hdr" sz="quarter"/>
          </p:nvPr>
        </p:nvSpPr>
        <p:spPr>
          <a:xfrm>
            <a:off x="509588" y="0"/>
            <a:ext cx="3076575" cy="1027113"/>
          </a:xfrm>
          <a:prstGeom prst="rect">
            <a:avLst/>
          </a:prstGeom>
        </p:spPr>
        <p:txBody>
          <a:bodyPr vert="horz" lIns="91440" tIns="45720" rIns="91440" bIns="45720" rtlCol="0" anchor="ctr" anchorCtr="0">
            <a:normAutofit/>
          </a:bodyPr>
          <a:lstStyle>
            <a:lvl1pPr algn="l">
              <a:defRPr sz="1000" dirty="0" smtClean="0"/>
            </a:lvl1pPr>
          </a:lstStyle>
          <a:p>
            <a:pPr>
              <a:defRPr/>
            </a:pPr>
            <a:r>
              <a:rPr lang="en-GB"/>
              <a:t>Xero Energy Limited</a:t>
            </a:r>
            <a:endParaRPr lang="en-GB"/>
          </a:p>
        </p:txBody>
      </p:sp>
      <p:sp>
        <p:nvSpPr>
          <p:cNvPr id="6" name="Header Placeholder 3"/>
          <p:cNvSpPr txBox="1">
            <a:spLocks/>
          </p:cNvSpPr>
          <p:nvPr/>
        </p:nvSpPr>
        <p:spPr>
          <a:xfrm>
            <a:off x="3513138" y="0"/>
            <a:ext cx="3076575" cy="1027113"/>
          </a:xfrm>
          <a:prstGeom prst="rect">
            <a:avLst/>
          </a:prstGeom>
        </p:spPr>
        <p:txBody>
          <a:bodyPr anchor="ctr">
            <a:normAutofit/>
          </a:bodyPr>
          <a:lstStyle>
            <a:lvl1pPr algn="l">
              <a:defRPr sz="1200"/>
            </a:lvl1pPr>
          </a:lstStyle>
          <a:p>
            <a:pPr algn="r">
              <a:defRPr/>
            </a:pPr>
            <a:r>
              <a:rPr lang="en-GB" sz="1000" dirty="0" smtClean="0"/>
              <a:t>Title of Workshop</a:t>
            </a:r>
          </a:p>
          <a:p>
            <a:pPr algn="r">
              <a:defRPr/>
            </a:pPr>
            <a:r>
              <a:rPr lang="en-GB" sz="1000" dirty="0" smtClean="0"/>
              <a:t>Talk 1: Presentation Title</a:t>
            </a:r>
            <a:endParaRPr lang="en-GB" sz="1000" dirty="0"/>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GB"/>
          </a:p>
        </p:txBody>
      </p:sp>
      <p:sp>
        <p:nvSpPr>
          <p:cNvPr id="48131"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smtClean="0"/>
            </a:lvl1pPr>
          </a:lstStyle>
          <a:p>
            <a:pPr>
              <a:defRPr/>
            </a:pPr>
            <a:fld id="{F8F0CDD7-6624-434E-ACF2-7B7A0B8294D8}" type="datetime3">
              <a:rPr lang="en-US"/>
              <a:pPr>
                <a:defRPr/>
              </a:pPr>
              <a:t>21 December 2011</a:t>
            </a:fld>
            <a:endParaRPr lang="en-GB"/>
          </a:p>
        </p:txBody>
      </p:sp>
      <p:sp>
        <p:nvSpPr>
          <p:cNvPr id="1024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813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GB"/>
          </a:p>
        </p:txBody>
      </p:sp>
      <p:sp>
        <p:nvSpPr>
          <p:cNvPr id="4813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D84A40B6-352E-453E-A9B7-466A248F6473}" type="slidenum">
              <a:rPr lang="en-GB"/>
              <a:pPr>
                <a:defRPr/>
              </a:pPr>
              <a:t>‹#›</a:t>
            </a:fld>
            <a:endParaRPr lang="en-GB"/>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extBox 3"/>
          <p:cNvSpPr txBox="1"/>
          <p:nvPr userDrawn="1"/>
        </p:nvSpPr>
        <p:spPr>
          <a:xfrm>
            <a:off x="4067175" y="5913438"/>
            <a:ext cx="4429125" cy="369887"/>
          </a:xfrm>
          <a:prstGeom prst="rect">
            <a:avLst/>
          </a:prstGeom>
          <a:noFill/>
        </p:spPr>
        <p:txBody>
          <a:bodyPr>
            <a:spAutoFit/>
          </a:bodyPr>
          <a:lstStyle/>
          <a:p>
            <a:pPr algn="r">
              <a:defRPr/>
            </a:pPr>
            <a:r>
              <a:rPr lang="en-GB" sz="900" dirty="0">
                <a:solidFill>
                  <a:schemeClr val="tx1">
                    <a:lumMod val="65000"/>
                    <a:lumOff val="35000"/>
                  </a:schemeClr>
                </a:solidFill>
                <a:latin typeface="+mj-lt"/>
                <a:cs typeface="Times New Roman" pitchFamily="18" charset="0"/>
              </a:rPr>
              <a:t>Xero Energy Limited ∙ Tel: +44 (0)141 221 8556 ∙ www.xeroenergy.co.uk</a:t>
            </a:r>
          </a:p>
          <a:p>
            <a:pPr algn="r">
              <a:defRPr/>
            </a:pPr>
            <a:r>
              <a:rPr lang="cy-GB" sz="900" dirty="0">
                <a:solidFill>
                  <a:schemeClr val="tx1">
                    <a:lumMod val="65000"/>
                    <a:lumOff val="35000"/>
                  </a:schemeClr>
                </a:solidFill>
                <a:latin typeface="+mj-lt"/>
                <a:ea typeface="Times New Roman"/>
                <a:cs typeface="Times New Roman"/>
              </a:rPr>
              <a:t>Registered as No. SC313697 in Scotland, at 2/1A, 2 Parkgrove Terrace, Glasgow G3 7SD, UK</a:t>
            </a:r>
          </a:p>
        </p:txBody>
      </p:sp>
      <p:pic>
        <p:nvPicPr>
          <p:cNvPr id="8" name="Picture 4"/>
          <p:cNvPicPr>
            <a:picLocks noChangeAspect="1" noChangeArrowheads="1"/>
          </p:cNvPicPr>
          <p:nvPr userDrawn="1"/>
        </p:nvPicPr>
        <p:blipFill>
          <a:blip r:embed="rId3" cstate="email"/>
          <a:srcRect/>
          <a:stretch>
            <a:fillRect/>
          </a:stretch>
        </p:blipFill>
        <p:spPr bwMode="auto">
          <a:xfrm>
            <a:off x="6732240" y="5353967"/>
            <a:ext cx="1692188" cy="595313"/>
          </a:xfrm>
          <a:prstGeom prst="roundRect">
            <a:avLst>
              <a:gd name="adj" fmla="val 8594"/>
            </a:avLst>
          </a:prstGeom>
          <a:solidFill>
            <a:srgbClr val="FFFFFF">
              <a:shade val="85000"/>
            </a:srgbClr>
          </a:solidFill>
          <a:ln>
            <a:noFill/>
          </a:ln>
          <a:effectLst/>
        </p:spPr>
      </p:pic>
      <p:sp>
        <p:nvSpPr>
          <p:cNvPr id="2" name="Title 1"/>
          <p:cNvSpPr>
            <a:spLocks noGrp="1"/>
          </p:cNvSpPr>
          <p:nvPr>
            <p:ph type="ctrTitle"/>
          </p:nvPr>
        </p:nvSpPr>
        <p:spPr>
          <a:xfrm>
            <a:off x="647564" y="558940"/>
            <a:ext cx="7848872" cy="1285884"/>
          </a:xfrm>
          <a:prstGeom prst="rect">
            <a:avLst/>
          </a:prstGeom>
        </p:spPr>
        <p:txBody>
          <a:bodyPr anchor="b">
            <a:normAutofit/>
          </a:bodyPr>
          <a:lstStyle>
            <a:lvl1pPr algn="ctr">
              <a:defRPr sz="3600" cap="all" baseline="0">
                <a:solidFill>
                  <a:schemeClr val="tx1"/>
                </a:solidFill>
                <a:latin typeface="+mj-lt"/>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647564" y="1844824"/>
            <a:ext cx="7848872" cy="428628"/>
          </a:xfrm>
          <a:prstGeom prst="rect">
            <a:avLst/>
          </a:prstGeom>
        </p:spPr>
        <p:txBody>
          <a:bodyPr anchor="ctr">
            <a:noAutofit/>
          </a:bodyPr>
          <a:lstStyle>
            <a:lvl1pPr marL="0" indent="0" algn="ctr">
              <a:buNone/>
              <a:defRPr sz="2000" cap="all" baseline="0">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smtClean="0"/>
          </a:p>
        </p:txBody>
      </p:sp>
      <p:sp>
        <p:nvSpPr>
          <p:cNvPr id="20" name="Text Placeholder 19"/>
          <p:cNvSpPr>
            <a:spLocks noGrp="1"/>
          </p:cNvSpPr>
          <p:nvPr>
            <p:ph type="body" sz="quarter" idx="11"/>
          </p:nvPr>
        </p:nvSpPr>
        <p:spPr>
          <a:xfrm>
            <a:off x="4175956" y="4545124"/>
            <a:ext cx="2484276" cy="338554"/>
          </a:xfrm>
        </p:spPr>
        <p:txBody>
          <a:bodyPr>
            <a:spAutoFit/>
          </a:bodyPr>
          <a:lstStyle>
            <a:lvl1pPr algn="r">
              <a:buNone/>
              <a:defRPr sz="1600" baseline="0">
                <a:solidFill>
                  <a:schemeClr val="tx1">
                    <a:lumMod val="65000"/>
                    <a:lumOff val="35000"/>
                  </a:schemeClr>
                </a:solidFill>
                <a:latin typeface="+mj-lt"/>
              </a:defRPr>
            </a:lvl1pPr>
          </a:lstStyle>
          <a:p>
            <a:pPr lvl="0"/>
            <a:r>
              <a:rPr lang="en-US" dirty="0" smtClean="0"/>
              <a:t>Click to edit Master text styles</a:t>
            </a:r>
          </a:p>
        </p:txBody>
      </p:sp>
      <p:sp>
        <p:nvSpPr>
          <p:cNvPr id="26" name="Text Placeholder 25"/>
          <p:cNvSpPr>
            <a:spLocks noGrp="1"/>
          </p:cNvSpPr>
          <p:nvPr>
            <p:ph type="body" sz="quarter" idx="12"/>
          </p:nvPr>
        </p:nvSpPr>
        <p:spPr>
          <a:xfrm>
            <a:off x="648436" y="2280520"/>
            <a:ext cx="7848000" cy="324000"/>
          </a:xfrm>
        </p:spPr>
        <p:txBody>
          <a:bodyPr anchor="ctr"/>
          <a:lstStyle>
            <a:lvl1pPr algn="ctr">
              <a:buNone/>
              <a:defRPr sz="1600" cap="all" baseline="0">
                <a:latin typeface="+mj-lt"/>
              </a:defRPr>
            </a:lvl1pPr>
          </a:lstStyle>
          <a:p>
            <a:pPr lvl="0"/>
            <a:r>
              <a:rPr lang="en-US" dirty="0" smtClean="0"/>
              <a:t>Click to edit Master text styles</a:t>
            </a:r>
          </a:p>
        </p:txBody>
      </p:sp>
      <p:sp>
        <p:nvSpPr>
          <p:cNvPr id="16" name="Text Placeholder 19"/>
          <p:cNvSpPr>
            <a:spLocks noGrp="1"/>
          </p:cNvSpPr>
          <p:nvPr>
            <p:ph type="body" sz="quarter" idx="13"/>
          </p:nvPr>
        </p:nvSpPr>
        <p:spPr>
          <a:xfrm>
            <a:off x="6660232" y="4203085"/>
            <a:ext cx="1836204" cy="954107"/>
          </a:xfrm>
        </p:spPr>
        <p:txBody>
          <a:bodyPr>
            <a:spAutoFit/>
          </a:bodyPr>
          <a:lstStyle>
            <a:lvl1pPr algn="r">
              <a:buNone/>
              <a:defRPr sz="5600" baseline="0">
                <a:solidFill>
                  <a:schemeClr val="accent1"/>
                </a:solidFill>
                <a:latin typeface="+mn-lt"/>
              </a:defRPr>
            </a:lvl1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3" name="Title 9"/>
          <p:cNvSpPr txBox="1">
            <a:spLocks/>
          </p:cNvSpPr>
          <p:nvPr userDrawn="1"/>
        </p:nvSpPr>
        <p:spPr>
          <a:xfrm>
            <a:off x="550863" y="3090863"/>
            <a:ext cx="2314575" cy="649287"/>
          </a:xfrm>
          <a:prstGeom prst="rect">
            <a:avLst/>
          </a:prstGeom>
        </p:spPr>
        <p:txBody>
          <a:bodyPr anchor="ctr">
            <a:normAutofit/>
          </a:bodyPr>
          <a:lstStyle>
            <a:lvl1pPr algn="l">
              <a:defRPr sz="3200" cap="all" baseline="0">
                <a:latin typeface="Cambria" pitchFamily="18" charset="0"/>
              </a:defRPr>
            </a:lvl1pPr>
          </a:lstStyle>
          <a:p>
            <a:pPr algn="ctr">
              <a:defRPr/>
            </a:pPr>
            <a:r>
              <a:rPr lang="en-US" kern="0" dirty="0" smtClean="0">
                <a:solidFill>
                  <a:schemeClr val="tx1">
                    <a:lumMod val="65000"/>
                    <a:lumOff val="35000"/>
                  </a:schemeClr>
                </a:solidFill>
                <a:latin typeface="+mj-lt"/>
                <a:ea typeface="+mj-ea"/>
                <a:cs typeface="Times New Roman" pitchFamily="18" charset="0"/>
              </a:rPr>
              <a:t>agenda</a:t>
            </a:r>
            <a:endParaRPr lang="en-GB" kern="0" dirty="0">
              <a:solidFill>
                <a:schemeClr val="tx1">
                  <a:lumMod val="65000"/>
                  <a:lumOff val="35000"/>
                </a:schemeClr>
              </a:solidFill>
              <a:latin typeface="+mj-lt"/>
              <a:ea typeface="+mj-ea"/>
              <a:cs typeface="Times New Roman" pitchFamily="18" charset="0"/>
            </a:endParaRPr>
          </a:p>
        </p:txBody>
      </p:sp>
      <p:cxnSp>
        <p:nvCxnSpPr>
          <p:cNvPr id="4" name="Straight Connector 7"/>
          <p:cNvCxnSpPr/>
          <p:nvPr userDrawn="1"/>
        </p:nvCxnSpPr>
        <p:spPr>
          <a:xfrm rot="5400000">
            <a:off x="83343" y="3415507"/>
            <a:ext cx="5808663" cy="0"/>
          </a:xfrm>
          <a:prstGeom prst="line">
            <a:avLst/>
          </a:prstGeom>
          <a:ln>
            <a:solidFill>
              <a:srgbClr val="0071BC"/>
            </a:soli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p:nvPr>
        </p:nvSpPr>
        <p:spPr>
          <a:xfrm>
            <a:off x="3239852" y="692696"/>
            <a:ext cx="5446948" cy="5436041"/>
          </a:xfrm>
        </p:spPr>
        <p:txBody>
          <a:bodyPr anchor="ctr">
            <a:normAutofit/>
          </a:bodyPr>
          <a:lstStyle>
            <a:lvl1pPr marL="810000" indent="-810000">
              <a:spcBef>
                <a:spcPts val="480"/>
              </a:spcBef>
              <a:buFont typeface="Calibri" pitchFamily="34" charset="0"/>
              <a:buNone/>
              <a:defRPr sz="2400" baseline="0">
                <a:latin typeface="+mn-lt"/>
              </a:defRPr>
            </a:lvl1pPr>
            <a:lvl2pPr marL="360000" marR="0" indent="-360000" algn="l" defTabSz="914400" rtl="0" eaLnBrk="0" fontAlgn="base" latinLnBrk="0" hangingPunct="0">
              <a:lnSpc>
                <a:spcPct val="100000"/>
              </a:lnSpc>
              <a:spcBef>
                <a:spcPct val="20000"/>
              </a:spcBef>
              <a:spcAft>
                <a:spcPct val="0"/>
              </a:spcAft>
              <a:buClrTx/>
              <a:buSzTx/>
              <a:buFont typeface="Symbol" pitchFamily="18" charset="2"/>
              <a:buChar char="®"/>
              <a:tabLst/>
              <a:defRPr sz="2000">
                <a:latin typeface="+mn-lt"/>
              </a:defRPr>
            </a:lvl2pPr>
            <a:lvl3pPr indent="-360000">
              <a:buFont typeface="Calibri" pitchFamily="34" charset="0"/>
              <a:buNone/>
              <a:defRPr sz="1800">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Title">
    <p:spTree>
      <p:nvGrpSpPr>
        <p:cNvPr id="1" name=""/>
        <p:cNvGrpSpPr/>
        <p:nvPr/>
      </p:nvGrpSpPr>
      <p:grpSpPr>
        <a:xfrm>
          <a:off x="0" y="0"/>
          <a:ext cx="0" cy="0"/>
          <a:chOff x="0" y="0"/>
          <a:chExt cx="0" cy="0"/>
        </a:xfrm>
      </p:grpSpPr>
      <p:cxnSp>
        <p:nvCxnSpPr>
          <p:cNvPr id="4" name="Straight Connector 7"/>
          <p:cNvCxnSpPr/>
          <p:nvPr userDrawn="1"/>
        </p:nvCxnSpPr>
        <p:spPr>
          <a:xfrm rot="10800000">
            <a:off x="1666875" y="2559050"/>
            <a:ext cx="5808663" cy="0"/>
          </a:xfrm>
          <a:prstGeom prst="line">
            <a:avLst/>
          </a:prstGeom>
          <a:ln>
            <a:solidFill>
              <a:srgbClr val="0071BC"/>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p:nvPr>
        </p:nvSpPr>
        <p:spPr>
          <a:xfrm>
            <a:off x="1042132" y="1428736"/>
            <a:ext cx="7058025" cy="1128727"/>
          </a:xfrm>
          <a:prstGeom prst="rect">
            <a:avLst/>
          </a:prstGeom>
        </p:spPr>
        <p:txBody>
          <a:bodyPr anchor="b">
            <a:normAutofit/>
          </a:bodyPr>
          <a:lstStyle>
            <a:lvl1pPr algn="ctr">
              <a:defRPr sz="3200" cap="all" baseline="0">
                <a:latin typeface="+mj-lt"/>
              </a:defRPr>
            </a:lvl1pPr>
          </a:lstStyle>
          <a:p>
            <a:r>
              <a:rPr lang="en-US" noProof="0" dirty="0" smtClean="0"/>
              <a:t>Click to edit Master title style</a:t>
            </a:r>
            <a:endParaRPr lang="en-GB" noProof="0" dirty="0"/>
          </a:p>
        </p:txBody>
      </p:sp>
      <p:sp>
        <p:nvSpPr>
          <p:cNvPr id="13" name="Picture Placeholder 12"/>
          <p:cNvSpPr>
            <a:spLocks noGrp="1"/>
          </p:cNvSpPr>
          <p:nvPr>
            <p:ph type="pic" sz="quarter" idx="12"/>
          </p:nvPr>
        </p:nvSpPr>
        <p:spPr>
          <a:xfrm>
            <a:off x="1643042" y="3028950"/>
            <a:ext cx="5857916" cy="3143250"/>
          </a:xfrm>
          <a:prstGeom prst="rect">
            <a:avLst/>
          </a:prstGeom>
        </p:spPr>
        <p:txBody>
          <a:bodyPr>
            <a:noAutofit/>
          </a:bodyPr>
          <a:lstStyle/>
          <a:p>
            <a:pPr lvl="0"/>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Pane">
    <p:spTree>
      <p:nvGrpSpPr>
        <p:cNvPr id="1" name=""/>
        <p:cNvGrpSpPr/>
        <p:nvPr/>
      </p:nvGrpSpPr>
      <p:grpSpPr>
        <a:xfrm>
          <a:off x="0" y="0"/>
          <a:ext cx="0" cy="0"/>
          <a:chOff x="0" y="0"/>
          <a:chExt cx="0" cy="0"/>
        </a:xfrm>
      </p:grpSpPr>
      <p:sp>
        <p:nvSpPr>
          <p:cNvPr id="9" name="Title 13"/>
          <p:cNvSpPr>
            <a:spLocks noGrp="1"/>
          </p:cNvSpPr>
          <p:nvPr>
            <p:ph type="title"/>
          </p:nvPr>
        </p:nvSpPr>
        <p:spPr>
          <a:xfrm>
            <a:off x="457200" y="39216"/>
            <a:ext cx="6696000" cy="725488"/>
          </a:xfrm>
        </p:spPr>
        <p:txBody>
          <a:bodyPr>
            <a:normAutofit/>
          </a:bodyPr>
          <a:lstStyle>
            <a:lvl1pPr>
              <a:defRPr sz="2400" cap="all" baseline="0">
                <a:solidFill>
                  <a:schemeClr val="tx1">
                    <a:lumMod val="65000"/>
                    <a:lumOff val="35000"/>
                  </a:schemeClr>
                </a:solidFill>
                <a:latin typeface="+mj-lt"/>
                <a:cs typeface="Calibri"/>
              </a:defRPr>
            </a:lvl1pPr>
          </a:lstStyle>
          <a:p>
            <a:r>
              <a:rPr lang="en-US" dirty="0" smtClean="0"/>
              <a:t>Click to edit Master title style</a:t>
            </a:r>
            <a:endParaRPr lang="en-GB" dirty="0"/>
          </a:p>
        </p:txBody>
      </p:sp>
      <p:sp>
        <p:nvSpPr>
          <p:cNvPr id="5" name="Content Placeholder 2"/>
          <p:cNvSpPr>
            <a:spLocks noGrp="1"/>
          </p:cNvSpPr>
          <p:nvPr>
            <p:ph idx="16"/>
          </p:nvPr>
        </p:nvSpPr>
        <p:spPr>
          <a:xfrm>
            <a:off x="457199" y="1052737"/>
            <a:ext cx="8229600" cy="5076000"/>
          </a:xfrm>
        </p:spPr>
        <p:txBody>
          <a:bodyPr>
            <a:noAutofit/>
          </a:bodyPr>
          <a:lstStyle>
            <a:lvl1pPr indent="-342000">
              <a:spcBef>
                <a:spcPts val="2400"/>
              </a:spcBef>
              <a:buFont typeface="Calibri" pitchFamily="34" charset="0"/>
              <a:buChar char="›"/>
              <a:defRPr sz="2400">
                <a:latin typeface="+mn-lt"/>
              </a:defRPr>
            </a:lvl1pPr>
            <a:lvl2pPr marL="895350" indent="-533400">
              <a:spcBef>
                <a:spcPts val="1200"/>
              </a:spcBef>
              <a:buFont typeface="Symbol" pitchFamily="18" charset="2"/>
              <a:buChar char=""/>
              <a:tabLst>
                <a:tab pos="627063" algn="l"/>
              </a:tabLst>
              <a:defRPr sz="2000">
                <a:latin typeface="+mn-lt"/>
              </a:defRPr>
            </a:lvl2pPr>
            <a:lvl3pPr marL="1257300" indent="-352425" defTabSz="695325">
              <a:spcBef>
                <a:spcPts val="600"/>
              </a:spcBef>
              <a:buFont typeface="Calibri" pitchFamily="34" charset="0"/>
              <a:buChar char="•"/>
              <a:defRPr sz="1800">
                <a:latin typeface="+mn-lt"/>
              </a:defRPr>
            </a:lvl3pPr>
            <a:lvl4pPr>
              <a:spcBef>
                <a:spcPts val="600"/>
              </a:spcBef>
              <a:buFont typeface="Cambria" pitchFamily="18" charset="0"/>
              <a:buChar char="⋆"/>
              <a:defRPr sz="160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a:t>
            </a:r>
            <a:r>
              <a:rPr lang="en-US" dirty="0" err="1" smtClean="0"/>
              <a:t>leve</a:t>
            </a:r>
            <a:r>
              <a:rPr lang="en-GB" dirty="0" smtClean="0"/>
              <a:t>l</a:t>
            </a:r>
          </a:p>
          <a:p>
            <a:pPr lvl="3"/>
            <a:r>
              <a:rPr lang="en-GB" dirty="0" smtClean="0"/>
              <a:t>4th level to be used sparingly</a:t>
            </a:r>
            <a:endParaRPr lang="en-GB" dirty="0"/>
          </a:p>
        </p:txBody>
      </p:sp>
      <p:sp>
        <p:nvSpPr>
          <p:cNvPr id="4" name="Rectangle 5"/>
          <p:cNvSpPr>
            <a:spLocks noGrp="1" noChangeArrowheads="1"/>
          </p:cNvSpPr>
          <p:nvPr>
            <p:ph type="sldNum" sz="quarter" idx="17"/>
          </p:nvPr>
        </p:nvSpPr>
        <p:spPr>
          <a:ln/>
        </p:spPr>
        <p:txBody>
          <a:bodyPr/>
          <a:lstStyle>
            <a:lvl1pPr>
              <a:defRPr/>
            </a:lvl1pPr>
          </a:lstStyle>
          <a:p>
            <a:pPr>
              <a:defRPr/>
            </a:pPr>
            <a:fld id="{DF6CF11C-895E-49B1-A7E5-3740AC4F3B3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Pane Vertical">
    <p:spTree>
      <p:nvGrpSpPr>
        <p:cNvPr id="1" name=""/>
        <p:cNvGrpSpPr/>
        <p:nvPr/>
      </p:nvGrpSpPr>
      <p:grpSpPr>
        <a:xfrm>
          <a:off x="0" y="0"/>
          <a:ext cx="0" cy="0"/>
          <a:chOff x="0" y="0"/>
          <a:chExt cx="0" cy="0"/>
        </a:xfrm>
      </p:grpSpPr>
      <p:sp>
        <p:nvSpPr>
          <p:cNvPr id="13" name="Content Placeholder 2"/>
          <p:cNvSpPr>
            <a:spLocks noGrp="1"/>
          </p:cNvSpPr>
          <p:nvPr>
            <p:ph idx="17"/>
          </p:nvPr>
        </p:nvSpPr>
        <p:spPr>
          <a:xfrm>
            <a:off x="4786314" y="1052737"/>
            <a:ext cx="3902400" cy="5076000"/>
          </a:xfrm>
        </p:spPr>
        <p:txBody>
          <a:bodyPr>
            <a:noAutofit/>
          </a:bodyPr>
          <a:lstStyle>
            <a:lvl1pPr indent="-342000">
              <a:spcBef>
                <a:spcPts val="2400"/>
              </a:spcBef>
              <a:buFont typeface="Calibri" pitchFamily="34" charset="0"/>
              <a:buChar char="›"/>
              <a:defRPr sz="2400">
                <a:latin typeface="+mn-lt"/>
              </a:defRPr>
            </a:lvl1pPr>
            <a:lvl2pPr marL="895350" indent="-533400">
              <a:spcBef>
                <a:spcPts val="600"/>
              </a:spcBef>
              <a:buFont typeface="Symbol" pitchFamily="18" charset="2"/>
              <a:buChar char=""/>
              <a:tabLst>
                <a:tab pos="627063" algn="l"/>
              </a:tabLst>
              <a:defRPr sz="2000">
                <a:latin typeface="+mn-lt"/>
              </a:defRPr>
            </a:lvl2pPr>
            <a:lvl3pPr marL="1257300" indent="-352425" defTabSz="695325">
              <a:spcBef>
                <a:spcPts val="600"/>
              </a:spcBef>
              <a:buFont typeface="Calibri" pitchFamily="34" charset="0"/>
              <a:buChar char="•"/>
              <a:defRPr sz="1800">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11" name="Content Placeholder 2"/>
          <p:cNvSpPr>
            <a:spLocks noGrp="1"/>
          </p:cNvSpPr>
          <p:nvPr>
            <p:ph idx="16"/>
          </p:nvPr>
        </p:nvSpPr>
        <p:spPr>
          <a:xfrm>
            <a:off x="457199" y="1052737"/>
            <a:ext cx="3902400" cy="5076000"/>
          </a:xfrm>
        </p:spPr>
        <p:txBody>
          <a:bodyPr>
            <a:noAutofit/>
          </a:bodyPr>
          <a:lstStyle>
            <a:lvl1pPr indent="-342000">
              <a:spcBef>
                <a:spcPts val="2400"/>
              </a:spcBef>
              <a:buFont typeface="Calibri" pitchFamily="34" charset="0"/>
              <a:buChar char="›"/>
              <a:defRPr sz="2400">
                <a:latin typeface="+mn-lt"/>
              </a:defRPr>
            </a:lvl1pPr>
            <a:lvl2pPr marL="895350" indent="-533400">
              <a:spcBef>
                <a:spcPts val="600"/>
              </a:spcBef>
              <a:buFont typeface="Symbol" pitchFamily="18" charset="2"/>
              <a:buChar char=""/>
              <a:tabLst>
                <a:tab pos="627063" algn="l"/>
              </a:tabLst>
              <a:defRPr sz="2000">
                <a:latin typeface="+mn-lt"/>
              </a:defRPr>
            </a:lvl2pPr>
            <a:lvl3pPr marL="1257300" indent="-352425" defTabSz="695325">
              <a:spcBef>
                <a:spcPts val="600"/>
              </a:spcBef>
              <a:buFont typeface="Calibri" pitchFamily="34" charset="0"/>
              <a:buChar char="•"/>
              <a:defRPr sz="1800">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14" name="Title 13"/>
          <p:cNvSpPr>
            <a:spLocks noGrp="1"/>
          </p:cNvSpPr>
          <p:nvPr>
            <p:ph type="title"/>
          </p:nvPr>
        </p:nvSpPr>
        <p:spPr>
          <a:xfrm>
            <a:off x="457200" y="39216"/>
            <a:ext cx="6696000" cy="725488"/>
          </a:xfrm>
        </p:spPr>
        <p:txBody>
          <a:bodyPr>
            <a:normAutofit/>
          </a:bodyPr>
          <a:lstStyle>
            <a:lvl1pPr>
              <a:defRPr sz="2400" cap="all" baseline="0">
                <a:solidFill>
                  <a:schemeClr val="tx1">
                    <a:lumMod val="65000"/>
                    <a:lumOff val="35000"/>
                  </a:schemeClr>
                </a:solidFill>
                <a:latin typeface="+mj-lt"/>
                <a:cs typeface="Calibri"/>
              </a:defRPr>
            </a:lvl1pPr>
          </a:lstStyle>
          <a:p>
            <a:r>
              <a:rPr lang="en-US" dirty="0" smtClean="0"/>
              <a:t>Click to edit Master title style</a:t>
            </a:r>
            <a:endParaRPr lang="en-GB" dirty="0"/>
          </a:p>
        </p:txBody>
      </p:sp>
      <p:sp>
        <p:nvSpPr>
          <p:cNvPr id="5" name="Rectangle 5"/>
          <p:cNvSpPr>
            <a:spLocks noGrp="1" noChangeArrowheads="1"/>
          </p:cNvSpPr>
          <p:nvPr>
            <p:ph type="sldNum" sz="quarter" idx="18"/>
          </p:nvPr>
        </p:nvSpPr>
        <p:spPr>
          <a:ln/>
        </p:spPr>
        <p:txBody>
          <a:bodyPr/>
          <a:lstStyle>
            <a:lvl1pPr>
              <a:defRPr/>
            </a:lvl1pPr>
          </a:lstStyle>
          <a:p>
            <a:pPr>
              <a:defRPr/>
            </a:pPr>
            <a:fld id="{F02F4AAD-D367-4A0A-821A-75C1E0A0C67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ane Horizontal">
    <p:spTree>
      <p:nvGrpSpPr>
        <p:cNvPr id="1" name=""/>
        <p:cNvGrpSpPr/>
        <p:nvPr/>
      </p:nvGrpSpPr>
      <p:grpSpPr>
        <a:xfrm>
          <a:off x="0" y="0"/>
          <a:ext cx="0" cy="0"/>
          <a:chOff x="0" y="0"/>
          <a:chExt cx="0" cy="0"/>
        </a:xfrm>
      </p:grpSpPr>
      <p:sp>
        <p:nvSpPr>
          <p:cNvPr id="11" name="Content Placeholder 2"/>
          <p:cNvSpPr>
            <a:spLocks noGrp="1"/>
          </p:cNvSpPr>
          <p:nvPr>
            <p:ph idx="17"/>
          </p:nvPr>
        </p:nvSpPr>
        <p:spPr>
          <a:xfrm>
            <a:off x="467544" y="3140968"/>
            <a:ext cx="8229600" cy="2988000"/>
          </a:xfrm>
        </p:spPr>
        <p:txBody>
          <a:bodyPr>
            <a:noAutofit/>
          </a:bodyPr>
          <a:lstStyle>
            <a:lvl1pPr indent="-342000">
              <a:spcBef>
                <a:spcPts val="600"/>
              </a:spcBef>
              <a:buFont typeface="Calibri" pitchFamily="34" charset="0"/>
              <a:buChar char="›"/>
              <a:defRPr sz="2400">
                <a:latin typeface="+mn-lt"/>
              </a:defRPr>
            </a:lvl1pPr>
            <a:lvl2pPr marL="895350" indent="-533400">
              <a:spcBef>
                <a:spcPts val="600"/>
              </a:spcBef>
              <a:buFont typeface="Symbol" pitchFamily="18" charset="2"/>
              <a:buChar char=""/>
              <a:tabLst>
                <a:tab pos="627063" algn="l"/>
              </a:tabLst>
              <a:defRPr sz="2000">
                <a:latin typeface="+mn-lt"/>
              </a:defRPr>
            </a:lvl2pPr>
            <a:lvl3pPr marL="1257300" indent="-352425" defTabSz="695325">
              <a:spcBef>
                <a:spcPts val="600"/>
              </a:spcBef>
              <a:buFont typeface="Calibri" pitchFamily="34" charset="0"/>
              <a:buChar char="•"/>
              <a:defRPr sz="1800">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14" name="Title 13"/>
          <p:cNvSpPr>
            <a:spLocks noGrp="1"/>
          </p:cNvSpPr>
          <p:nvPr>
            <p:ph type="title"/>
          </p:nvPr>
        </p:nvSpPr>
        <p:spPr>
          <a:xfrm>
            <a:off x="457200" y="39216"/>
            <a:ext cx="6696000" cy="725488"/>
          </a:xfrm>
        </p:spPr>
        <p:txBody>
          <a:bodyPr>
            <a:normAutofit/>
          </a:bodyPr>
          <a:lstStyle>
            <a:lvl1pPr>
              <a:defRPr sz="2400" cap="all" baseline="0">
                <a:solidFill>
                  <a:schemeClr val="tx1">
                    <a:lumMod val="65000"/>
                    <a:lumOff val="35000"/>
                  </a:schemeClr>
                </a:solidFill>
                <a:latin typeface="+mj-lt"/>
                <a:cs typeface="Calibri"/>
              </a:defRPr>
            </a:lvl1pPr>
          </a:lstStyle>
          <a:p>
            <a:r>
              <a:rPr lang="en-US" dirty="0" smtClean="0"/>
              <a:t>Click to edit Master title style</a:t>
            </a:r>
            <a:endParaRPr lang="en-GB" dirty="0"/>
          </a:p>
        </p:txBody>
      </p:sp>
      <p:sp>
        <p:nvSpPr>
          <p:cNvPr id="10" name="Content Placeholder 2"/>
          <p:cNvSpPr>
            <a:spLocks noGrp="1"/>
          </p:cNvSpPr>
          <p:nvPr>
            <p:ph idx="16"/>
          </p:nvPr>
        </p:nvSpPr>
        <p:spPr>
          <a:xfrm>
            <a:off x="457199" y="1052737"/>
            <a:ext cx="8229600" cy="1839600"/>
          </a:xfrm>
        </p:spPr>
        <p:txBody>
          <a:bodyPr>
            <a:noAutofit/>
          </a:bodyPr>
          <a:lstStyle>
            <a:lvl1pPr indent="-342000">
              <a:spcBef>
                <a:spcPts val="600"/>
              </a:spcBef>
              <a:buFont typeface="Calibri" pitchFamily="34" charset="0"/>
              <a:buChar char="›"/>
              <a:defRPr sz="2400">
                <a:latin typeface="+mn-lt"/>
              </a:defRPr>
            </a:lvl1pPr>
            <a:lvl2pPr marL="895350" indent="-533400">
              <a:spcBef>
                <a:spcPts val="600"/>
              </a:spcBef>
              <a:buFont typeface="Symbol" pitchFamily="18" charset="2"/>
              <a:buChar char=""/>
              <a:tabLst>
                <a:tab pos="627063" algn="l"/>
              </a:tabLst>
              <a:defRPr sz="2000">
                <a:latin typeface="+mn-lt"/>
              </a:defRPr>
            </a:lvl2pPr>
            <a:lvl3pPr marL="1257300" indent="-352425" defTabSz="695325">
              <a:spcBef>
                <a:spcPts val="600"/>
              </a:spcBef>
              <a:buFont typeface="Calibri" pitchFamily="34" charset="0"/>
              <a:buChar char="•"/>
              <a:defRPr sz="1800">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5" name="Rectangle 5"/>
          <p:cNvSpPr>
            <a:spLocks noGrp="1" noChangeArrowheads="1"/>
          </p:cNvSpPr>
          <p:nvPr>
            <p:ph type="sldNum" sz="quarter" idx="18"/>
          </p:nvPr>
        </p:nvSpPr>
        <p:spPr>
          <a:ln/>
        </p:spPr>
        <p:txBody>
          <a:bodyPr/>
          <a:lstStyle>
            <a:lvl1pPr>
              <a:defRPr/>
            </a:lvl1pPr>
          </a:lstStyle>
          <a:p>
            <a:pPr>
              <a:defRPr/>
            </a:pPr>
            <a:fld id="{8E2F0941-CA76-425D-9E46-C823D428B8E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Pane Horizontal">
    <p:spTree>
      <p:nvGrpSpPr>
        <p:cNvPr id="1" name=""/>
        <p:cNvGrpSpPr/>
        <p:nvPr/>
      </p:nvGrpSpPr>
      <p:grpSpPr>
        <a:xfrm>
          <a:off x="0" y="0"/>
          <a:ext cx="0" cy="0"/>
          <a:chOff x="0" y="0"/>
          <a:chExt cx="0" cy="0"/>
        </a:xfrm>
      </p:grpSpPr>
      <p:sp>
        <p:nvSpPr>
          <p:cNvPr id="14" name="Title 13"/>
          <p:cNvSpPr>
            <a:spLocks noGrp="1"/>
          </p:cNvSpPr>
          <p:nvPr>
            <p:ph type="title"/>
          </p:nvPr>
        </p:nvSpPr>
        <p:spPr>
          <a:xfrm>
            <a:off x="457200" y="39216"/>
            <a:ext cx="6696000" cy="725488"/>
          </a:xfrm>
        </p:spPr>
        <p:txBody>
          <a:bodyPr>
            <a:normAutofit/>
          </a:bodyPr>
          <a:lstStyle>
            <a:lvl1pPr>
              <a:defRPr sz="2400" cap="all" baseline="0">
                <a:solidFill>
                  <a:schemeClr val="tx1">
                    <a:lumMod val="65000"/>
                    <a:lumOff val="35000"/>
                  </a:schemeClr>
                </a:solidFill>
                <a:latin typeface="+mj-lt"/>
                <a:cs typeface="Calibri"/>
              </a:defRPr>
            </a:lvl1pPr>
          </a:lstStyle>
          <a:p>
            <a:r>
              <a:rPr lang="en-US" dirty="0" smtClean="0"/>
              <a:t>Click to edit Master title style</a:t>
            </a:r>
            <a:endParaRPr lang="en-GB" dirty="0"/>
          </a:p>
        </p:txBody>
      </p:sp>
      <p:sp>
        <p:nvSpPr>
          <p:cNvPr id="10" name="Content Placeholder 2"/>
          <p:cNvSpPr>
            <a:spLocks noGrp="1"/>
          </p:cNvSpPr>
          <p:nvPr>
            <p:ph idx="17"/>
          </p:nvPr>
        </p:nvSpPr>
        <p:spPr>
          <a:xfrm>
            <a:off x="457199" y="1052737"/>
            <a:ext cx="8229600" cy="1839600"/>
          </a:xfrm>
        </p:spPr>
        <p:txBody>
          <a:bodyPr>
            <a:noAutofit/>
          </a:bodyPr>
          <a:lstStyle>
            <a:lvl1pPr indent="-342000">
              <a:spcBef>
                <a:spcPts val="600"/>
              </a:spcBef>
              <a:buFont typeface="Calibri" pitchFamily="34" charset="0"/>
              <a:buChar char="›"/>
              <a:defRPr sz="2400">
                <a:latin typeface="+mn-lt"/>
              </a:defRPr>
            </a:lvl1pPr>
            <a:lvl2pPr marL="895350" indent="-533400">
              <a:spcBef>
                <a:spcPts val="600"/>
              </a:spcBef>
              <a:buFont typeface="Symbol" pitchFamily="18" charset="2"/>
              <a:buChar char=""/>
              <a:tabLst>
                <a:tab pos="627063" algn="l"/>
              </a:tabLst>
              <a:defRPr sz="2000">
                <a:latin typeface="+mn-lt"/>
              </a:defRPr>
            </a:lvl2pPr>
            <a:lvl3pPr marL="1257300" indent="-352425" defTabSz="695325">
              <a:spcBef>
                <a:spcPts val="600"/>
              </a:spcBef>
              <a:buFont typeface="Calibri" pitchFamily="34" charset="0"/>
              <a:buChar char="•"/>
              <a:defRPr sz="1800">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12" name="Content Placeholder 2"/>
          <p:cNvSpPr>
            <a:spLocks noGrp="1"/>
          </p:cNvSpPr>
          <p:nvPr>
            <p:ph idx="18"/>
          </p:nvPr>
        </p:nvSpPr>
        <p:spPr>
          <a:xfrm>
            <a:off x="467544" y="3140968"/>
            <a:ext cx="4104000" cy="2988000"/>
          </a:xfrm>
        </p:spPr>
        <p:txBody>
          <a:bodyPr>
            <a:noAutofit/>
          </a:bodyPr>
          <a:lstStyle>
            <a:lvl1pPr indent="-342000">
              <a:spcBef>
                <a:spcPts val="600"/>
              </a:spcBef>
              <a:buFont typeface="Calibri" pitchFamily="34" charset="0"/>
              <a:buChar char="›"/>
              <a:defRPr sz="2400">
                <a:latin typeface="+mn-lt"/>
              </a:defRPr>
            </a:lvl1pPr>
            <a:lvl2pPr marL="895350" indent="-533400">
              <a:spcBef>
                <a:spcPts val="600"/>
              </a:spcBef>
              <a:buFont typeface="Symbol" pitchFamily="18" charset="2"/>
              <a:buChar char=""/>
              <a:tabLst>
                <a:tab pos="627063" algn="l"/>
              </a:tabLst>
              <a:defRPr sz="2000">
                <a:latin typeface="+mn-lt"/>
              </a:defRPr>
            </a:lvl2pPr>
            <a:lvl3pPr marL="1257300" indent="-352425" defTabSz="695325">
              <a:spcBef>
                <a:spcPts val="600"/>
              </a:spcBef>
              <a:buFont typeface="Calibri" pitchFamily="34" charset="0"/>
              <a:buChar char="•"/>
              <a:defRPr sz="1800">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13" name="Content Placeholder 2"/>
          <p:cNvSpPr>
            <a:spLocks noGrp="1"/>
          </p:cNvSpPr>
          <p:nvPr>
            <p:ph idx="19"/>
          </p:nvPr>
        </p:nvSpPr>
        <p:spPr>
          <a:xfrm>
            <a:off x="4582799" y="3140968"/>
            <a:ext cx="4104000" cy="2988000"/>
          </a:xfrm>
        </p:spPr>
        <p:txBody>
          <a:bodyPr>
            <a:noAutofit/>
          </a:bodyPr>
          <a:lstStyle>
            <a:lvl1pPr indent="-342000">
              <a:spcBef>
                <a:spcPts val="600"/>
              </a:spcBef>
              <a:buFont typeface="Calibri" pitchFamily="34" charset="0"/>
              <a:buChar char="›"/>
              <a:defRPr sz="2400">
                <a:latin typeface="+mn-lt"/>
              </a:defRPr>
            </a:lvl1pPr>
            <a:lvl2pPr marL="895350" indent="-533400">
              <a:spcBef>
                <a:spcPts val="600"/>
              </a:spcBef>
              <a:buFont typeface="Symbol" pitchFamily="18" charset="2"/>
              <a:buChar char=""/>
              <a:tabLst>
                <a:tab pos="627063" algn="l"/>
              </a:tabLst>
              <a:defRPr sz="2000">
                <a:latin typeface="+mn-lt"/>
              </a:defRPr>
            </a:lvl2pPr>
            <a:lvl3pPr marL="1257300" indent="-352425" defTabSz="695325">
              <a:spcBef>
                <a:spcPts val="600"/>
              </a:spcBef>
              <a:buFont typeface="Calibri" pitchFamily="34" charset="0"/>
              <a:buChar char="•"/>
              <a:defRPr sz="1800">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6" name="Rectangle 5"/>
          <p:cNvSpPr>
            <a:spLocks noGrp="1" noChangeArrowheads="1"/>
          </p:cNvSpPr>
          <p:nvPr>
            <p:ph type="sldNum" sz="quarter" idx="20"/>
          </p:nvPr>
        </p:nvSpPr>
        <p:spPr>
          <a:ln/>
        </p:spPr>
        <p:txBody>
          <a:bodyPr/>
          <a:lstStyle>
            <a:lvl1pPr>
              <a:defRPr/>
            </a:lvl1pPr>
          </a:lstStyle>
          <a:p>
            <a:pPr>
              <a:defRPr/>
            </a:pPr>
            <a:fld id="{E09E2328-79D2-4BAF-933E-C331253AB22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989138"/>
            <a:ext cx="8229600" cy="4137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9"/>
          <p:cNvSpPr>
            <a:spLocks noGrp="1" noChangeArrowheads="1"/>
          </p:cNvSpPr>
          <p:nvPr>
            <p:ph type="title"/>
          </p:nvPr>
        </p:nvSpPr>
        <p:spPr bwMode="auto">
          <a:xfrm>
            <a:off x="457200" y="0"/>
            <a:ext cx="6696075" cy="725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 name="Rectangle 10"/>
          <p:cNvSpPr/>
          <p:nvPr userDrawn="1"/>
        </p:nvSpPr>
        <p:spPr>
          <a:xfrm>
            <a:off x="0" y="6761163"/>
            <a:ext cx="9144000" cy="19050"/>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atin typeface="Times New Roman" pitchFamily="18" charset="0"/>
              <a:cs typeface="Times New Roman" pitchFamily="18" charset="0"/>
            </a:endParaRPr>
          </a:p>
        </p:txBody>
      </p:sp>
      <p:sp>
        <p:nvSpPr>
          <p:cNvPr id="202757" name="Rectangle 5"/>
          <p:cNvSpPr>
            <a:spLocks noGrp="1" noChangeArrowheads="1"/>
          </p:cNvSpPr>
          <p:nvPr>
            <p:ph type="sldNum" sz="quarter" idx="4"/>
          </p:nvPr>
        </p:nvSpPr>
        <p:spPr bwMode="auto">
          <a:xfrm>
            <a:off x="4338638" y="6683375"/>
            <a:ext cx="466725" cy="174625"/>
          </a:xfrm>
          <a:prstGeom prst="rect">
            <a:avLst/>
          </a:prstGeom>
          <a:solidFill>
            <a:schemeClr val="bg1"/>
          </a:solidFill>
          <a:ln w="9525">
            <a:noFill/>
            <a:miter lim="800000"/>
            <a:headEnd/>
            <a:tailEnd/>
          </a:ln>
          <a:effectLst/>
        </p:spPr>
        <p:txBody>
          <a:bodyPr vert="horz" wrap="square" lIns="18000" tIns="18000" rIns="18000" bIns="18000" numCol="1" anchor="ctr" anchorCtr="0" compatLnSpc="1">
            <a:prstTxWarp prst="textNoShape">
              <a:avLst/>
            </a:prstTxWarp>
            <a:spAutoFit/>
          </a:bodyPr>
          <a:lstStyle>
            <a:lvl1pPr algn="ctr">
              <a:defRPr sz="900" smtClean="0">
                <a:solidFill>
                  <a:schemeClr val="tx1">
                    <a:lumMod val="65000"/>
                    <a:lumOff val="35000"/>
                  </a:schemeClr>
                </a:solidFill>
                <a:latin typeface="Cambria" pitchFamily="18" charset="0"/>
                <a:cs typeface="Times New Roman" pitchFamily="18" charset="0"/>
              </a:defRPr>
            </a:lvl1pPr>
          </a:lstStyle>
          <a:p>
            <a:pPr>
              <a:defRPr/>
            </a:pPr>
            <a:fld id="{1E1815BD-D846-48DA-999E-0CF7B40BCD0A}" type="slidenum">
              <a:rPr lang="en-US"/>
              <a:pPr>
                <a:defRPr/>
              </a:pPr>
              <a:t>‹#›</a:t>
            </a:fld>
            <a:endParaRPr lang="en-US" dirty="0"/>
          </a:p>
        </p:txBody>
      </p:sp>
      <p:pic>
        <p:nvPicPr>
          <p:cNvPr id="1028" name="Picture 4"/>
          <p:cNvPicPr>
            <a:picLocks noChangeAspect="1" noChangeArrowheads="1"/>
          </p:cNvPicPr>
          <p:nvPr userDrawn="1"/>
        </p:nvPicPr>
        <p:blipFill>
          <a:blip r:embed="rId10" cstate="email"/>
          <a:srcRect/>
          <a:stretch>
            <a:fillRect/>
          </a:stretch>
        </p:blipFill>
        <p:spPr bwMode="auto">
          <a:xfrm>
            <a:off x="7286562" y="97383"/>
            <a:ext cx="1785938" cy="595313"/>
          </a:xfrm>
          <a:prstGeom prst="roundRect">
            <a:avLst>
              <a:gd name="adj" fmla="val 8594"/>
            </a:avLst>
          </a:prstGeom>
          <a:solidFill>
            <a:srgbClr val="FFFFFF">
              <a:shade val="85000"/>
            </a:srgbClr>
          </a:solidFill>
          <a:ln>
            <a:noFill/>
          </a:ln>
          <a:effectLst/>
        </p:spPr>
      </p:pic>
      <p:sp>
        <p:nvSpPr>
          <p:cNvPr id="16" name="Rectangle 15"/>
          <p:cNvSpPr/>
          <p:nvPr userDrawn="1"/>
        </p:nvSpPr>
        <p:spPr>
          <a:xfrm>
            <a:off x="0" y="800100"/>
            <a:ext cx="9144000" cy="19050"/>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5" r:id="rId4"/>
    <p:sldLayoutId id="2147483744" r:id="rId5"/>
    <p:sldLayoutId id="2147483743" r:id="rId6"/>
    <p:sldLayoutId id="2147483742" r:id="rId7"/>
    <p:sldLayoutId id="2147483749" r:id="rId8"/>
  </p:sldLayoutIdLst>
  <p:hf hdr="0"/>
  <p:txStyles>
    <p:titleStyle>
      <a:lvl1pPr algn="l" rtl="0" eaLnBrk="0" fontAlgn="base" hangingPunct="0">
        <a:spcBef>
          <a:spcPct val="0"/>
        </a:spcBef>
        <a:spcAft>
          <a:spcPct val="0"/>
        </a:spcAft>
        <a:defRPr sz="4000">
          <a:solidFill>
            <a:srgbClr val="595959"/>
          </a:solidFill>
          <a:latin typeface="Cambria" pitchFamily="18" charset="0"/>
          <a:ea typeface="+mj-ea"/>
          <a:cs typeface="Times New Roman" pitchFamily="18" charset="0"/>
        </a:defRPr>
      </a:lvl1pPr>
      <a:lvl2pPr algn="l" rtl="0" eaLnBrk="0" fontAlgn="base" hangingPunct="0">
        <a:spcBef>
          <a:spcPct val="0"/>
        </a:spcBef>
        <a:spcAft>
          <a:spcPct val="0"/>
        </a:spcAft>
        <a:defRPr sz="4000">
          <a:solidFill>
            <a:srgbClr val="595959"/>
          </a:solidFill>
          <a:latin typeface="Cambria" pitchFamily="18" charset="0"/>
          <a:cs typeface="Times New Roman" pitchFamily="18" charset="0"/>
        </a:defRPr>
      </a:lvl2pPr>
      <a:lvl3pPr algn="l" rtl="0" eaLnBrk="0" fontAlgn="base" hangingPunct="0">
        <a:spcBef>
          <a:spcPct val="0"/>
        </a:spcBef>
        <a:spcAft>
          <a:spcPct val="0"/>
        </a:spcAft>
        <a:defRPr sz="4000">
          <a:solidFill>
            <a:srgbClr val="595959"/>
          </a:solidFill>
          <a:latin typeface="Cambria" pitchFamily="18" charset="0"/>
          <a:cs typeface="Times New Roman" pitchFamily="18" charset="0"/>
        </a:defRPr>
      </a:lvl3pPr>
      <a:lvl4pPr algn="l" rtl="0" eaLnBrk="0" fontAlgn="base" hangingPunct="0">
        <a:spcBef>
          <a:spcPct val="0"/>
        </a:spcBef>
        <a:spcAft>
          <a:spcPct val="0"/>
        </a:spcAft>
        <a:defRPr sz="4000">
          <a:solidFill>
            <a:srgbClr val="595959"/>
          </a:solidFill>
          <a:latin typeface="Cambria" pitchFamily="18" charset="0"/>
          <a:cs typeface="Times New Roman" pitchFamily="18" charset="0"/>
        </a:defRPr>
      </a:lvl4pPr>
      <a:lvl5pPr algn="l" rtl="0" eaLnBrk="0" fontAlgn="base" hangingPunct="0">
        <a:spcBef>
          <a:spcPct val="0"/>
        </a:spcBef>
        <a:spcAft>
          <a:spcPct val="0"/>
        </a:spcAft>
        <a:defRPr sz="4000">
          <a:solidFill>
            <a:srgbClr val="595959"/>
          </a:solidFill>
          <a:latin typeface="Cambria" pitchFamily="18" charset="0"/>
          <a:cs typeface="Times New Roman"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Times New Roman" pitchFamily="18" charset="0"/>
        </a:defRPr>
      </a:lvl1pPr>
      <a:lvl2pPr marL="742950" indent="-285750" algn="l" rtl="0" eaLnBrk="0" fontAlgn="base" hangingPunct="0">
        <a:spcBef>
          <a:spcPct val="20000"/>
        </a:spcBef>
        <a:spcAft>
          <a:spcPct val="0"/>
        </a:spcAft>
        <a:buChar char="–"/>
        <a:defRPr sz="2800">
          <a:solidFill>
            <a:schemeClr val="tx1"/>
          </a:solidFill>
          <a:latin typeface="+mn-lt"/>
          <a:cs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mn-lt"/>
          <a:cs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mn-lt"/>
          <a:cs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mn-lt"/>
          <a:cs typeface="Times New Roman"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Maf.smith@xeroenergy.co.uk" TargetMode="External"/><Relationship Id="rId2" Type="http://schemas.openxmlformats.org/officeDocument/2006/relationships/hyperlink" Target="http://www.forestry.gov.uk/website/forestry.nsf/byunique/infd-8p6ea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558800"/>
            <a:ext cx="7848600" cy="1285875"/>
          </a:xfrm>
        </p:spPr>
        <p:txBody>
          <a:bodyPr/>
          <a:lstStyle/>
          <a:p>
            <a:pPr>
              <a:defRPr/>
            </a:pPr>
            <a:r>
              <a:rPr lang="en-GB" dirty="0" smtClean="0"/>
              <a:t>Supporting Biomass electricity</a:t>
            </a:r>
            <a:endParaRPr lang="en-GB" dirty="0"/>
          </a:p>
        </p:txBody>
      </p:sp>
      <p:sp>
        <p:nvSpPr>
          <p:cNvPr id="3" name="Subtitle 2"/>
          <p:cNvSpPr>
            <a:spLocks noGrp="1"/>
          </p:cNvSpPr>
          <p:nvPr>
            <p:ph type="subTitle" idx="1"/>
          </p:nvPr>
        </p:nvSpPr>
        <p:spPr>
          <a:xfrm>
            <a:off x="647700" y="1844675"/>
            <a:ext cx="7848600" cy="428625"/>
          </a:xfrm>
        </p:spPr>
        <p:txBody>
          <a:bodyPr/>
          <a:lstStyle/>
          <a:p>
            <a:pPr>
              <a:defRPr/>
            </a:pPr>
            <a:r>
              <a:rPr lang="en-GB" dirty="0" smtClean="0"/>
              <a:t>In the Renewables Obligation (scotland)</a:t>
            </a:r>
            <a:endParaRPr lang="en-GB" dirty="0"/>
          </a:p>
        </p:txBody>
      </p:sp>
      <p:sp>
        <p:nvSpPr>
          <p:cNvPr id="4" name="Text Placeholder 3"/>
          <p:cNvSpPr>
            <a:spLocks noGrp="1"/>
          </p:cNvSpPr>
          <p:nvPr>
            <p:ph type="body" sz="quarter" idx="11"/>
          </p:nvPr>
        </p:nvSpPr>
        <p:spPr>
          <a:xfrm>
            <a:off x="4176713" y="4545013"/>
            <a:ext cx="2482850" cy="338137"/>
          </a:xfrm>
        </p:spPr>
        <p:txBody>
          <a:bodyPr/>
          <a:lstStyle/>
          <a:p>
            <a:pPr>
              <a:defRPr/>
            </a:pPr>
            <a:r>
              <a:rPr lang="en-GB" dirty="0" smtClean="0"/>
              <a:t>20 December</a:t>
            </a:r>
            <a:endParaRPr lang="en-GB" dirty="0"/>
          </a:p>
        </p:txBody>
      </p:sp>
      <p:sp>
        <p:nvSpPr>
          <p:cNvPr id="5" name="Text Placeholder 4"/>
          <p:cNvSpPr>
            <a:spLocks noGrp="1"/>
          </p:cNvSpPr>
          <p:nvPr>
            <p:ph type="body" sz="quarter" idx="12"/>
          </p:nvPr>
        </p:nvSpPr>
        <p:spPr>
          <a:xfrm>
            <a:off x="647700" y="2281238"/>
            <a:ext cx="7848600" cy="323850"/>
          </a:xfrm>
        </p:spPr>
        <p:txBody>
          <a:bodyPr>
            <a:normAutofit lnSpcReduction="10000"/>
          </a:bodyPr>
          <a:lstStyle/>
          <a:p>
            <a:pPr>
              <a:defRPr/>
            </a:pPr>
            <a:r>
              <a:rPr lang="en-GB" dirty="0" smtClean="0"/>
              <a:t>Scottish Government &amp; Forestry Commission Scotland</a:t>
            </a:r>
            <a:endParaRPr lang="en-GB" dirty="0"/>
          </a:p>
        </p:txBody>
      </p:sp>
      <p:sp>
        <p:nvSpPr>
          <p:cNvPr id="12293" name="Text Placeholder 5"/>
          <p:cNvSpPr>
            <a:spLocks noGrp="1"/>
          </p:cNvSpPr>
          <p:nvPr>
            <p:ph type="body" sz="quarter" idx="13"/>
          </p:nvPr>
        </p:nvSpPr>
        <p:spPr>
          <a:xfrm>
            <a:off x="6659563" y="4203700"/>
            <a:ext cx="1836737" cy="954088"/>
          </a:xfrm>
        </p:spPr>
        <p:txBody>
          <a:bodyPr/>
          <a:lstStyle/>
          <a:p>
            <a:r>
              <a:rPr lang="en-GB" smtClean="0"/>
              <a:t>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lstStyle/>
          <a:p>
            <a:pPr>
              <a:defRPr/>
            </a:pPr>
            <a:r>
              <a:rPr lang="en-GB" dirty="0" smtClean="0"/>
              <a:t>Modelling woodfuel demand for Scotland</a:t>
            </a:r>
            <a:endParaRPr lang="en-GB" dirty="0"/>
          </a:p>
        </p:txBody>
      </p:sp>
      <p:sp>
        <p:nvSpPr>
          <p:cNvPr id="3" name="Slide Number Placeholder 2"/>
          <p:cNvSpPr>
            <a:spLocks noGrp="1"/>
          </p:cNvSpPr>
          <p:nvPr>
            <p:ph type="sldNum" sz="quarter" idx="17"/>
          </p:nvPr>
        </p:nvSpPr>
        <p:spPr/>
        <p:txBody>
          <a:bodyPr/>
          <a:lstStyle/>
          <a:p>
            <a:pPr>
              <a:defRPr/>
            </a:pPr>
            <a:fld id="{E9E23C68-2B4B-445F-87FF-7CD273C0FD34}" type="slidenum">
              <a:rPr lang="en-US"/>
              <a:pPr>
                <a:defRPr/>
              </a:pPr>
              <a:t>10</a:t>
            </a:fld>
            <a:endParaRPr lang="en-US" dirty="0"/>
          </a:p>
        </p:txBody>
      </p:sp>
      <p:sp>
        <p:nvSpPr>
          <p:cNvPr id="21507" name="Content Placeholder 3"/>
          <p:cNvSpPr>
            <a:spLocks noGrp="1"/>
          </p:cNvSpPr>
          <p:nvPr>
            <p:ph idx="16"/>
          </p:nvPr>
        </p:nvSpPr>
        <p:spPr>
          <a:xfrm>
            <a:off x="457200" y="1052513"/>
            <a:ext cx="8229600" cy="5076825"/>
          </a:xfrm>
        </p:spPr>
        <p:txBody>
          <a:bodyPr/>
          <a:lstStyle/>
          <a:p>
            <a:pPr indent="-341313"/>
            <a:endParaRPr lang="en-GB" smtClean="0"/>
          </a:p>
          <a:p>
            <a:pPr indent="-341313"/>
            <a:endParaRPr lang="en-GB" smtClean="0"/>
          </a:p>
          <a:p>
            <a:pPr indent="-341313"/>
            <a:endParaRPr lang="en-GB" smtClean="0"/>
          </a:p>
          <a:p>
            <a:pPr indent="-341313"/>
            <a:endParaRPr lang="en-GB" smtClean="0"/>
          </a:p>
          <a:p>
            <a:pPr indent="-341313"/>
            <a:endParaRPr lang="en-GB" smtClean="0"/>
          </a:p>
          <a:p>
            <a:pPr indent="-341313"/>
            <a:r>
              <a:rPr lang="en-GB" sz="1600" smtClean="0"/>
              <a:t>Modelling based on an estimated 6,500odt/13,000 green tonnes wood per MW. </a:t>
            </a:r>
          </a:p>
          <a:p>
            <a:pPr indent="-341313"/>
            <a:r>
              <a:rPr lang="en-GB" sz="1600" smtClean="0"/>
              <a:t>Woodfuel Task Force 2 estimated: </a:t>
            </a:r>
          </a:p>
          <a:p>
            <a:pPr lvl="1">
              <a:tabLst/>
            </a:pPr>
            <a:r>
              <a:rPr lang="en-GB" sz="1200" smtClean="0"/>
              <a:t>total resource for 2017/21 @ 5,017,400 odt</a:t>
            </a:r>
          </a:p>
          <a:p>
            <a:pPr lvl="1">
              <a:tabLst/>
            </a:pPr>
            <a:r>
              <a:rPr lang="en-GB" sz="1200" smtClean="0"/>
              <a:t>total net available resource for 2017/21 @1.2M odt</a:t>
            </a:r>
          </a:p>
        </p:txBody>
      </p:sp>
      <p:pic>
        <p:nvPicPr>
          <p:cNvPr id="21508" name="Picture 4"/>
          <p:cNvPicPr>
            <a:picLocks noChangeAspect="1" noChangeArrowheads="1"/>
          </p:cNvPicPr>
          <p:nvPr/>
        </p:nvPicPr>
        <p:blipFill>
          <a:blip r:embed="rId2"/>
          <a:srcRect/>
          <a:stretch>
            <a:fillRect/>
          </a:stretch>
        </p:blipFill>
        <p:spPr bwMode="auto">
          <a:xfrm>
            <a:off x="1358900" y="909638"/>
            <a:ext cx="5659438" cy="3468687"/>
          </a:xfrm>
          <a:prstGeom prst="rect">
            <a:avLst/>
          </a:prstGeom>
          <a:noFill/>
          <a:ln w="12700">
            <a:solidFill>
              <a:schemeClr val="tx1"/>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lstStyle/>
          <a:p>
            <a:pPr>
              <a:defRPr/>
            </a:pPr>
            <a:r>
              <a:rPr lang="en-GB" dirty="0" smtClean="0"/>
              <a:t>Modelling woodfuel demand for Scotland</a:t>
            </a:r>
            <a:endParaRPr lang="en-GB" dirty="0"/>
          </a:p>
        </p:txBody>
      </p:sp>
      <p:sp>
        <p:nvSpPr>
          <p:cNvPr id="3" name="Slide Number Placeholder 2"/>
          <p:cNvSpPr>
            <a:spLocks noGrp="1"/>
          </p:cNvSpPr>
          <p:nvPr>
            <p:ph type="sldNum" sz="quarter" idx="17"/>
          </p:nvPr>
        </p:nvSpPr>
        <p:spPr/>
        <p:txBody>
          <a:bodyPr/>
          <a:lstStyle/>
          <a:p>
            <a:pPr>
              <a:defRPr/>
            </a:pPr>
            <a:fld id="{96161676-2267-4E9A-9158-681F3391AB94}" type="slidenum">
              <a:rPr lang="en-US"/>
              <a:pPr>
                <a:defRPr/>
              </a:pPr>
              <a:t>11</a:t>
            </a:fld>
            <a:endParaRPr lang="en-US" dirty="0"/>
          </a:p>
        </p:txBody>
      </p:sp>
      <p:graphicFrame>
        <p:nvGraphicFramePr>
          <p:cNvPr id="5" name="Content Placeholder 4"/>
          <p:cNvGraphicFramePr>
            <a:graphicFrameLocks noGrp="1"/>
          </p:cNvGraphicFramePr>
          <p:nvPr>
            <p:ph idx="16"/>
          </p:nvPr>
        </p:nvGraphicFramePr>
        <p:xfrm>
          <a:off x="457200" y="1357313"/>
          <a:ext cx="8229600" cy="4618037"/>
        </p:xfrm>
        <a:graphic>
          <a:graphicData uri="http://schemas.openxmlformats.org/drawingml/2006/table">
            <a:tbl>
              <a:tblPr firstRow="1" bandRow="1">
                <a:tableStyleId>{5C22544A-7EE6-4342-B048-85BDC9FD1C3A}</a:tableStyleId>
              </a:tblPr>
              <a:tblGrid>
                <a:gridCol w="1412838"/>
                <a:gridCol w="1879002"/>
                <a:gridCol w="1645920"/>
                <a:gridCol w="1645920"/>
                <a:gridCol w="1645920"/>
              </a:tblGrid>
              <a:tr h="370840">
                <a:tc>
                  <a:txBody>
                    <a:bodyPr/>
                    <a:lstStyle/>
                    <a:p>
                      <a:pPr algn="l">
                        <a:spcAft>
                          <a:spcPts val="0"/>
                        </a:spcAft>
                      </a:pPr>
                      <a:endParaRPr lang="en-GB" sz="1400" dirty="0">
                        <a:solidFill>
                          <a:schemeClr val="bg1"/>
                        </a:solidFill>
                        <a:latin typeface="Calibri"/>
                        <a:ea typeface="Times New Roman"/>
                        <a:cs typeface="Times New Roman"/>
                      </a:endParaRPr>
                    </a:p>
                  </a:txBody>
                  <a:tcPr marL="68580" marR="68580" marT="0" marB="0" anchor="b"/>
                </a:tc>
                <a:tc>
                  <a:txBody>
                    <a:bodyPr/>
                    <a:lstStyle/>
                    <a:p>
                      <a:pPr algn="ctr">
                        <a:spcAft>
                          <a:spcPts val="0"/>
                        </a:spcAft>
                      </a:pPr>
                      <a:endParaRPr lang="en-GB" sz="1400" dirty="0">
                        <a:solidFill>
                          <a:schemeClr val="bg1"/>
                        </a:solidFill>
                        <a:latin typeface="Calibri"/>
                        <a:ea typeface="Times New Roman"/>
                        <a:cs typeface="Times New Roman"/>
                      </a:endParaRPr>
                    </a:p>
                  </a:txBody>
                  <a:tcPr marL="68580" marR="68580" marT="0" marB="0" anchor="b"/>
                </a:tc>
                <a:tc gridSpan="3">
                  <a:txBody>
                    <a:bodyPr/>
                    <a:lstStyle/>
                    <a:p>
                      <a:pPr algn="ctr">
                        <a:spcAft>
                          <a:spcPts val="0"/>
                        </a:spcAft>
                      </a:pPr>
                      <a:r>
                        <a:rPr lang="en-GB" sz="1400" b="1" dirty="0">
                          <a:solidFill>
                            <a:schemeClr val="bg1"/>
                          </a:solidFill>
                          <a:latin typeface="Calibri"/>
                          <a:ea typeface="Times New Roman"/>
                          <a:cs typeface="Times New Roman"/>
                        </a:rPr>
                        <a:t>Percentage of 2017/21 overall Scottish resource</a:t>
                      </a:r>
                      <a:endParaRPr lang="en-GB" sz="1400" dirty="0">
                        <a:solidFill>
                          <a:schemeClr val="bg1"/>
                        </a:solidFill>
                        <a:latin typeface="Calibri"/>
                        <a:ea typeface="Times New Roman"/>
                        <a:cs typeface="Times New Roman"/>
                      </a:endParaRPr>
                    </a:p>
                  </a:txBody>
                  <a:tcPr marL="68580" marR="68580" marT="0" marB="0" anchor="b"/>
                </a:tc>
                <a:tc hMerge="1">
                  <a:txBody>
                    <a:bodyPr/>
                    <a:lstStyle/>
                    <a:p>
                      <a:endParaRPr lang="en-GB"/>
                    </a:p>
                  </a:txBody>
                  <a:tcPr/>
                </a:tc>
                <a:tc hMerge="1">
                  <a:txBody>
                    <a:bodyPr/>
                    <a:lstStyle/>
                    <a:p>
                      <a:endParaRPr lang="en-GB"/>
                    </a:p>
                  </a:txBody>
                  <a:tcPr/>
                </a:tc>
              </a:tr>
              <a:tr h="370840">
                <a:tc>
                  <a:txBody>
                    <a:bodyPr/>
                    <a:lstStyle/>
                    <a:p>
                      <a:pPr algn="l">
                        <a:spcAft>
                          <a:spcPts val="0"/>
                        </a:spcAft>
                      </a:pPr>
                      <a:r>
                        <a:rPr lang="en-GB" sz="1400" b="1" dirty="0">
                          <a:latin typeface="Calibri"/>
                          <a:ea typeface="Times New Roman"/>
                          <a:cs typeface="Times New Roman"/>
                        </a:rPr>
                        <a:t>Plant size (MW)</a:t>
                      </a:r>
                      <a:endParaRPr lang="en-GB" sz="1400" dirty="0">
                        <a:latin typeface="Calibri"/>
                        <a:ea typeface="Times New Roman"/>
                        <a:cs typeface="Times New Roman"/>
                      </a:endParaRPr>
                    </a:p>
                  </a:txBody>
                  <a:tcPr marL="68580" marR="68580" marT="0" marB="0" anchor="b"/>
                </a:tc>
                <a:tc>
                  <a:txBody>
                    <a:bodyPr/>
                    <a:lstStyle/>
                    <a:p>
                      <a:pPr algn="ctr">
                        <a:spcAft>
                          <a:spcPts val="0"/>
                        </a:spcAft>
                      </a:pPr>
                      <a:r>
                        <a:rPr lang="en-GB" sz="1400" b="1">
                          <a:latin typeface="Calibri"/>
                          <a:ea typeface="Times New Roman"/>
                          <a:cs typeface="Times New Roman"/>
                        </a:rPr>
                        <a:t>Annual fuel input in odt</a:t>
                      </a:r>
                      <a:endParaRPr lang="en-GB" sz="1400">
                        <a:latin typeface="Calibri"/>
                        <a:ea typeface="Times New Roman"/>
                        <a:cs typeface="Times New Roman"/>
                      </a:endParaRPr>
                    </a:p>
                    <a:p>
                      <a:pPr algn="ctr">
                        <a:spcAft>
                          <a:spcPts val="0"/>
                        </a:spcAft>
                      </a:pPr>
                      <a:r>
                        <a:rPr lang="en-GB" sz="1400" b="1">
                          <a:latin typeface="Calibri"/>
                          <a:ea typeface="Times New Roman"/>
                          <a:cs typeface="Times New Roman"/>
                        </a:rPr>
                        <a:t>(single plant)</a:t>
                      </a:r>
                      <a:endParaRPr lang="en-GB" sz="1400">
                        <a:latin typeface="Calibri"/>
                        <a:ea typeface="Times New Roman"/>
                        <a:cs typeface="Times New Roman"/>
                      </a:endParaRPr>
                    </a:p>
                  </a:txBody>
                  <a:tcPr marL="68580" marR="68580" marT="0" marB="0" anchor="b"/>
                </a:tc>
                <a:tc>
                  <a:txBody>
                    <a:bodyPr/>
                    <a:lstStyle/>
                    <a:p>
                      <a:pPr algn="ctr">
                        <a:spcAft>
                          <a:spcPts val="0"/>
                        </a:spcAft>
                      </a:pPr>
                      <a:r>
                        <a:rPr lang="en-GB" sz="1400" b="1">
                          <a:latin typeface="Calibri"/>
                          <a:ea typeface="Times New Roman"/>
                          <a:cs typeface="Times New Roman"/>
                        </a:rPr>
                        <a:t>1 plant</a:t>
                      </a:r>
                      <a:endParaRPr lang="en-GB" sz="1400">
                        <a:latin typeface="Calibri"/>
                        <a:ea typeface="Times New Roman"/>
                        <a:cs typeface="Times New Roman"/>
                      </a:endParaRPr>
                    </a:p>
                  </a:txBody>
                  <a:tcPr marL="68580" marR="68580" marT="0" marB="0" anchor="b"/>
                </a:tc>
                <a:tc>
                  <a:txBody>
                    <a:bodyPr/>
                    <a:lstStyle/>
                    <a:p>
                      <a:pPr algn="ctr">
                        <a:spcAft>
                          <a:spcPts val="0"/>
                        </a:spcAft>
                      </a:pPr>
                      <a:r>
                        <a:rPr lang="en-GB" sz="1400" b="1">
                          <a:latin typeface="Calibri"/>
                          <a:ea typeface="Times New Roman"/>
                          <a:cs typeface="Times New Roman"/>
                        </a:rPr>
                        <a:t>5 plants</a:t>
                      </a:r>
                      <a:endParaRPr lang="en-GB" sz="1400">
                        <a:latin typeface="Calibri"/>
                        <a:ea typeface="Times New Roman"/>
                        <a:cs typeface="Times New Roman"/>
                      </a:endParaRPr>
                    </a:p>
                  </a:txBody>
                  <a:tcPr marL="68580" marR="68580" marT="0" marB="0" anchor="b"/>
                </a:tc>
                <a:tc>
                  <a:txBody>
                    <a:bodyPr/>
                    <a:lstStyle/>
                    <a:p>
                      <a:pPr algn="ctr">
                        <a:spcAft>
                          <a:spcPts val="0"/>
                        </a:spcAft>
                      </a:pPr>
                      <a:r>
                        <a:rPr lang="en-GB" sz="1400" b="1">
                          <a:latin typeface="Calibri"/>
                          <a:ea typeface="Times New Roman"/>
                          <a:cs typeface="Times New Roman"/>
                        </a:rPr>
                        <a:t>10 plants</a:t>
                      </a:r>
                      <a:endParaRPr lang="en-GB" sz="1400">
                        <a:latin typeface="Calibri"/>
                        <a:ea typeface="Times New Roman"/>
                        <a:cs typeface="Times New Roman"/>
                      </a:endParaRPr>
                    </a:p>
                  </a:txBody>
                  <a:tcPr marL="68580" marR="68580" marT="0" marB="0" anchor="b"/>
                </a:tc>
              </a:tr>
              <a:tr h="370840">
                <a:tc>
                  <a:txBody>
                    <a:bodyPr/>
                    <a:lstStyle/>
                    <a:p>
                      <a:pPr algn="l">
                        <a:spcAft>
                          <a:spcPts val="0"/>
                        </a:spcAft>
                      </a:pPr>
                      <a:r>
                        <a:rPr lang="en-GB" sz="1400" b="1" dirty="0">
                          <a:latin typeface="Calibri"/>
                          <a:ea typeface="Times New Roman"/>
                          <a:cs typeface="Times New Roman"/>
                        </a:rPr>
                        <a:t>10</a:t>
                      </a:r>
                      <a:endParaRPr lang="en-GB" sz="1400" dirty="0">
                        <a:latin typeface="Calibri"/>
                        <a:ea typeface="Times New Roman"/>
                        <a:cs typeface="Times New Roman"/>
                      </a:endParaRPr>
                    </a:p>
                  </a:txBody>
                  <a:tcPr marL="68580" marR="68580" marT="0" marB="0" anchor="ctr"/>
                </a:tc>
                <a:tc>
                  <a:txBody>
                    <a:bodyPr/>
                    <a:lstStyle/>
                    <a:p>
                      <a:pPr algn="ctr">
                        <a:spcAft>
                          <a:spcPts val="0"/>
                        </a:spcAft>
                      </a:pPr>
                      <a:r>
                        <a:rPr lang="en-GB" sz="1400" dirty="0">
                          <a:latin typeface="Calibri"/>
                          <a:ea typeface="Times New Roman"/>
                          <a:cs typeface="Times New Roman"/>
                        </a:rPr>
                        <a:t>65,000</a:t>
                      </a:r>
                    </a:p>
                  </a:txBody>
                  <a:tcPr marL="68580" marR="68580" marT="0" marB="0" anchor="ctr"/>
                </a:tc>
                <a:tc>
                  <a:txBody>
                    <a:bodyPr/>
                    <a:lstStyle/>
                    <a:p>
                      <a:pPr algn="ctr">
                        <a:spcAft>
                          <a:spcPts val="0"/>
                        </a:spcAft>
                      </a:pPr>
                      <a:r>
                        <a:rPr lang="en-GB" sz="1400" dirty="0">
                          <a:latin typeface="Calibri"/>
                          <a:ea typeface="Times New Roman"/>
                          <a:cs typeface="Times New Roman"/>
                        </a:rPr>
                        <a:t>1.3</a:t>
                      </a:r>
                    </a:p>
                  </a:txBody>
                  <a:tcPr marL="68580" marR="68580" marT="0" marB="0" anchor="ctr"/>
                </a:tc>
                <a:tc>
                  <a:txBody>
                    <a:bodyPr/>
                    <a:lstStyle/>
                    <a:p>
                      <a:pPr algn="ctr">
                        <a:spcAft>
                          <a:spcPts val="0"/>
                        </a:spcAft>
                      </a:pPr>
                      <a:r>
                        <a:rPr lang="en-GB" sz="1400" dirty="0">
                          <a:latin typeface="Calibri"/>
                          <a:ea typeface="Times New Roman"/>
                          <a:cs typeface="Times New Roman"/>
                        </a:rPr>
                        <a:t>6.5</a:t>
                      </a:r>
                    </a:p>
                  </a:txBody>
                  <a:tcPr marL="68580" marR="68580" marT="0" marB="0" anchor="ctr"/>
                </a:tc>
                <a:tc>
                  <a:txBody>
                    <a:bodyPr/>
                    <a:lstStyle/>
                    <a:p>
                      <a:pPr algn="ctr">
                        <a:spcAft>
                          <a:spcPts val="0"/>
                        </a:spcAft>
                      </a:pPr>
                      <a:r>
                        <a:rPr lang="en-GB" sz="1400">
                          <a:latin typeface="Calibri"/>
                          <a:ea typeface="Times New Roman"/>
                          <a:cs typeface="Times New Roman"/>
                        </a:rPr>
                        <a:t>13.0</a:t>
                      </a:r>
                    </a:p>
                  </a:txBody>
                  <a:tcPr marL="68580" marR="68580" marT="0" marB="0" anchor="ctr"/>
                </a:tc>
              </a:tr>
              <a:tr h="370840">
                <a:tc>
                  <a:txBody>
                    <a:bodyPr/>
                    <a:lstStyle/>
                    <a:p>
                      <a:pPr algn="l">
                        <a:spcAft>
                          <a:spcPts val="0"/>
                        </a:spcAft>
                      </a:pPr>
                      <a:r>
                        <a:rPr lang="en-GB" sz="1400" b="1" dirty="0">
                          <a:latin typeface="Calibri"/>
                          <a:ea typeface="Times New Roman"/>
                          <a:cs typeface="Times New Roman"/>
                        </a:rPr>
                        <a:t>20</a:t>
                      </a:r>
                      <a:endParaRPr lang="en-GB" sz="1400" dirty="0">
                        <a:latin typeface="Calibri"/>
                        <a:ea typeface="Times New Roman"/>
                        <a:cs typeface="Times New Roman"/>
                      </a:endParaRPr>
                    </a:p>
                  </a:txBody>
                  <a:tcPr marL="68580" marR="68580" marT="0" marB="0" anchor="ctr"/>
                </a:tc>
                <a:tc>
                  <a:txBody>
                    <a:bodyPr/>
                    <a:lstStyle/>
                    <a:p>
                      <a:pPr algn="ctr">
                        <a:spcAft>
                          <a:spcPts val="0"/>
                        </a:spcAft>
                      </a:pPr>
                      <a:r>
                        <a:rPr lang="en-GB" sz="1400" dirty="0">
                          <a:latin typeface="Calibri"/>
                          <a:ea typeface="Times New Roman"/>
                          <a:cs typeface="Times New Roman"/>
                        </a:rPr>
                        <a:t>130,000</a:t>
                      </a:r>
                    </a:p>
                  </a:txBody>
                  <a:tcPr marL="68580" marR="68580" marT="0" marB="0" anchor="ctr"/>
                </a:tc>
                <a:tc>
                  <a:txBody>
                    <a:bodyPr/>
                    <a:lstStyle/>
                    <a:p>
                      <a:pPr algn="ctr">
                        <a:spcAft>
                          <a:spcPts val="0"/>
                        </a:spcAft>
                      </a:pPr>
                      <a:r>
                        <a:rPr lang="en-GB" sz="1400" dirty="0">
                          <a:latin typeface="Calibri"/>
                          <a:ea typeface="Times New Roman"/>
                          <a:cs typeface="Times New Roman"/>
                        </a:rPr>
                        <a:t>2.6</a:t>
                      </a:r>
                    </a:p>
                  </a:txBody>
                  <a:tcPr marL="68580" marR="68580" marT="0" marB="0" anchor="ctr"/>
                </a:tc>
                <a:tc>
                  <a:txBody>
                    <a:bodyPr/>
                    <a:lstStyle/>
                    <a:p>
                      <a:pPr algn="ctr">
                        <a:spcAft>
                          <a:spcPts val="0"/>
                        </a:spcAft>
                      </a:pPr>
                      <a:r>
                        <a:rPr lang="en-GB" sz="1400" dirty="0">
                          <a:latin typeface="Calibri"/>
                          <a:ea typeface="Times New Roman"/>
                          <a:cs typeface="Times New Roman"/>
                        </a:rPr>
                        <a:t>13.0</a:t>
                      </a:r>
                    </a:p>
                  </a:txBody>
                  <a:tcPr marL="68580" marR="68580" marT="0" marB="0" anchor="ctr"/>
                </a:tc>
                <a:tc>
                  <a:txBody>
                    <a:bodyPr/>
                    <a:lstStyle/>
                    <a:p>
                      <a:pPr algn="ctr">
                        <a:spcAft>
                          <a:spcPts val="0"/>
                        </a:spcAft>
                      </a:pPr>
                      <a:r>
                        <a:rPr lang="en-GB" sz="1400" dirty="0">
                          <a:latin typeface="Calibri"/>
                          <a:ea typeface="Times New Roman"/>
                          <a:cs typeface="Times New Roman"/>
                        </a:rPr>
                        <a:t>25.9</a:t>
                      </a:r>
                    </a:p>
                  </a:txBody>
                  <a:tcPr marL="68580" marR="68580" marT="0" marB="0" anchor="ctr"/>
                </a:tc>
              </a:tr>
              <a:tr h="370840">
                <a:tc>
                  <a:txBody>
                    <a:bodyPr/>
                    <a:lstStyle/>
                    <a:p>
                      <a:pPr algn="l">
                        <a:spcAft>
                          <a:spcPts val="0"/>
                        </a:spcAft>
                      </a:pPr>
                      <a:r>
                        <a:rPr lang="en-GB" sz="1400" b="1">
                          <a:latin typeface="Calibri"/>
                          <a:ea typeface="Times New Roman"/>
                          <a:cs typeface="Times New Roman"/>
                        </a:rPr>
                        <a:t>50</a:t>
                      </a:r>
                      <a:endParaRPr lang="en-GB" sz="1400">
                        <a:latin typeface="Calibri"/>
                        <a:ea typeface="Times New Roman"/>
                        <a:cs typeface="Times New Roman"/>
                      </a:endParaRPr>
                    </a:p>
                  </a:txBody>
                  <a:tcPr marL="68580" marR="68580" marT="0" marB="0" anchor="ctr"/>
                </a:tc>
                <a:tc>
                  <a:txBody>
                    <a:bodyPr/>
                    <a:lstStyle/>
                    <a:p>
                      <a:pPr algn="ctr">
                        <a:spcAft>
                          <a:spcPts val="0"/>
                        </a:spcAft>
                      </a:pPr>
                      <a:r>
                        <a:rPr lang="en-GB" sz="1400">
                          <a:latin typeface="Calibri"/>
                          <a:ea typeface="Times New Roman"/>
                          <a:cs typeface="Times New Roman"/>
                        </a:rPr>
                        <a:t>352,000</a:t>
                      </a:r>
                    </a:p>
                  </a:txBody>
                  <a:tcPr marL="68580" marR="68580" marT="0" marB="0" anchor="ctr"/>
                </a:tc>
                <a:tc>
                  <a:txBody>
                    <a:bodyPr/>
                    <a:lstStyle/>
                    <a:p>
                      <a:pPr algn="ctr">
                        <a:spcAft>
                          <a:spcPts val="0"/>
                        </a:spcAft>
                      </a:pPr>
                      <a:r>
                        <a:rPr lang="en-GB" sz="1400" dirty="0">
                          <a:latin typeface="Calibri"/>
                          <a:ea typeface="Times New Roman"/>
                          <a:cs typeface="Times New Roman"/>
                        </a:rPr>
                        <a:t>6.5</a:t>
                      </a:r>
                    </a:p>
                  </a:txBody>
                  <a:tcPr marL="68580" marR="68580" marT="0" marB="0" anchor="ctr"/>
                </a:tc>
                <a:tc>
                  <a:txBody>
                    <a:bodyPr/>
                    <a:lstStyle/>
                    <a:p>
                      <a:pPr algn="ctr">
                        <a:spcAft>
                          <a:spcPts val="0"/>
                        </a:spcAft>
                      </a:pPr>
                      <a:r>
                        <a:rPr lang="en-GB" sz="1400" dirty="0">
                          <a:latin typeface="Calibri"/>
                          <a:ea typeface="Times New Roman"/>
                          <a:cs typeface="Times New Roman"/>
                        </a:rPr>
                        <a:t>32.4</a:t>
                      </a:r>
                    </a:p>
                  </a:txBody>
                  <a:tcPr marL="68580" marR="68580" marT="0" marB="0" anchor="ctr"/>
                </a:tc>
                <a:tc>
                  <a:txBody>
                    <a:bodyPr/>
                    <a:lstStyle/>
                    <a:p>
                      <a:pPr algn="ctr">
                        <a:spcAft>
                          <a:spcPts val="0"/>
                        </a:spcAft>
                      </a:pPr>
                      <a:r>
                        <a:rPr lang="en-GB" sz="1400" dirty="0">
                          <a:latin typeface="Calibri"/>
                          <a:ea typeface="Times New Roman"/>
                          <a:cs typeface="Times New Roman"/>
                        </a:rPr>
                        <a:t>64.8</a:t>
                      </a:r>
                    </a:p>
                  </a:txBody>
                  <a:tcPr marL="68580" marR="68580" marT="0" marB="0" anchor="ctr"/>
                </a:tc>
              </a:tr>
              <a:tr h="370840">
                <a:tc>
                  <a:txBody>
                    <a:bodyPr/>
                    <a:lstStyle/>
                    <a:p>
                      <a:pPr algn="l">
                        <a:spcAft>
                          <a:spcPts val="0"/>
                        </a:spcAft>
                      </a:pPr>
                      <a:endParaRPr lang="en-GB" sz="1400">
                        <a:latin typeface="Calibri"/>
                        <a:ea typeface="Times New Roman"/>
                        <a:cs typeface="Times New Roman"/>
                      </a:endParaRPr>
                    </a:p>
                  </a:txBody>
                  <a:tcPr marL="68580" marR="68580" marT="0" marB="0" anchor="b"/>
                </a:tc>
                <a:tc>
                  <a:txBody>
                    <a:bodyPr/>
                    <a:lstStyle/>
                    <a:p>
                      <a:pPr algn="ctr">
                        <a:spcAft>
                          <a:spcPts val="0"/>
                        </a:spcAft>
                      </a:pPr>
                      <a:endParaRPr lang="en-GB" sz="1400">
                        <a:latin typeface="Calibri"/>
                        <a:ea typeface="Times New Roman"/>
                        <a:cs typeface="Times New Roman"/>
                      </a:endParaRPr>
                    </a:p>
                  </a:txBody>
                  <a:tcPr marL="68580" marR="68580" marT="0" marB="0"/>
                </a:tc>
                <a:tc>
                  <a:txBody>
                    <a:bodyPr/>
                    <a:lstStyle/>
                    <a:p>
                      <a:pPr algn="ctr">
                        <a:spcAft>
                          <a:spcPts val="0"/>
                        </a:spcAft>
                      </a:pPr>
                      <a:endParaRPr lang="en-GB" sz="1400" dirty="0">
                        <a:latin typeface="Calibri"/>
                        <a:ea typeface="Times New Roman"/>
                        <a:cs typeface="Times New Roman"/>
                      </a:endParaRPr>
                    </a:p>
                  </a:txBody>
                  <a:tcPr marL="68580" marR="68580" marT="0" marB="0"/>
                </a:tc>
                <a:tc>
                  <a:txBody>
                    <a:bodyPr/>
                    <a:lstStyle/>
                    <a:p>
                      <a:pPr algn="ctr">
                        <a:spcAft>
                          <a:spcPts val="0"/>
                        </a:spcAft>
                      </a:pPr>
                      <a:endParaRPr lang="en-GB" sz="1400" dirty="0">
                        <a:latin typeface="Calibri"/>
                        <a:ea typeface="Times New Roman"/>
                        <a:cs typeface="Times New Roman"/>
                      </a:endParaRPr>
                    </a:p>
                  </a:txBody>
                  <a:tcPr marL="68580" marR="68580" marT="0" marB="0"/>
                </a:tc>
                <a:tc>
                  <a:txBody>
                    <a:bodyPr/>
                    <a:lstStyle/>
                    <a:p>
                      <a:pPr algn="ctr">
                        <a:spcAft>
                          <a:spcPts val="0"/>
                        </a:spcAft>
                      </a:pPr>
                      <a:endParaRPr lang="en-GB" sz="1400" dirty="0">
                        <a:latin typeface="Calibri"/>
                        <a:ea typeface="Times New Roman"/>
                        <a:cs typeface="Times New Roman"/>
                      </a:endParaRPr>
                    </a:p>
                  </a:txBody>
                  <a:tcPr marL="68580" marR="68580" marT="0" marB="0"/>
                </a:tc>
              </a:tr>
              <a:tr h="370840">
                <a:tc>
                  <a:txBody>
                    <a:bodyPr/>
                    <a:lstStyle/>
                    <a:p>
                      <a:pPr algn="l">
                        <a:spcAft>
                          <a:spcPts val="0"/>
                        </a:spcAft>
                      </a:pPr>
                      <a:endParaRPr lang="en-GB" sz="1400" dirty="0">
                        <a:solidFill>
                          <a:schemeClr val="bg1"/>
                        </a:solidFill>
                        <a:latin typeface="Calibri"/>
                        <a:ea typeface="Times New Roman"/>
                        <a:cs typeface="Times New Roman"/>
                      </a:endParaRPr>
                    </a:p>
                  </a:txBody>
                  <a:tcPr marL="68580" marR="68580" marT="0" marB="0" anchor="b">
                    <a:solidFill>
                      <a:schemeClr val="accent1"/>
                    </a:solidFill>
                  </a:tcPr>
                </a:tc>
                <a:tc>
                  <a:txBody>
                    <a:bodyPr/>
                    <a:lstStyle/>
                    <a:p>
                      <a:pPr algn="ctr">
                        <a:spcAft>
                          <a:spcPts val="0"/>
                        </a:spcAft>
                      </a:pPr>
                      <a:endParaRPr lang="en-GB" sz="1400" dirty="0">
                        <a:solidFill>
                          <a:schemeClr val="bg1"/>
                        </a:solidFill>
                        <a:latin typeface="Calibri"/>
                        <a:ea typeface="Times New Roman"/>
                        <a:cs typeface="Times New Roman"/>
                      </a:endParaRPr>
                    </a:p>
                  </a:txBody>
                  <a:tcPr marL="68580" marR="68580" marT="0" marB="0" anchor="b">
                    <a:solidFill>
                      <a:schemeClr val="accent1"/>
                    </a:solidFill>
                  </a:tcPr>
                </a:tc>
                <a:tc gridSpan="3">
                  <a:txBody>
                    <a:bodyPr/>
                    <a:lstStyle/>
                    <a:p>
                      <a:pPr algn="ctr">
                        <a:spcAft>
                          <a:spcPts val="0"/>
                        </a:spcAft>
                      </a:pPr>
                      <a:r>
                        <a:rPr lang="en-GB" sz="1400" b="1" dirty="0">
                          <a:solidFill>
                            <a:schemeClr val="bg1"/>
                          </a:solidFill>
                          <a:latin typeface="Calibri"/>
                          <a:ea typeface="Times New Roman"/>
                          <a:cs typeface="Times New Roman"/>
                        </a:rPr>
                        <a:t>Percentage of 2017/21 net available Scottish resource</a:t>
                      </a:r>
                      <a:endParaRPr lang="en-GB" sz="1400" dirty="0">
                        <a:solidFill>
                          <a:schemeClr val="bg1"/>
                        </a:solidFill>
                        <a:latin typeface="Calibri"/>
                        <a:ea typeface="Times New Roman"/>
                        <a:cs typeface="Times New Roman"/>
                      </a:endParaRPr>
                    </a:p>
                  </a:txBody>
                  <a:tcPr marL="68580" marR="68580" marT="0" marB="0" anchor="b">
                    <a:solidFill>
                      <a:schemeClr val="accent1"/>
                    </a:solidFill>
                  </a:tcPr>
                </a:tc>
                <a:tc hMerge="1">
                  <a:txBody>
                    <a:bodyPr/>
                    <a:lstStyle/>
                    <a:p>
                      <a:endParaRPr lang="en-GB"/>
                    </a:p>
                  </a:txBody>
                  <a:tcPr/>
                </a:tc>
                <a:tc hMerge="1">
                  <a:txBody>
                    <a:bodyPr/>
                    <a:lstStyle/>
                    <a:p>
                      <a:endParaRPr lang="en-GB"/>
                    </a:p>
                  </a:txBody>
                  <a:tcPr/>
                </a:tc>
              </a:tr>
              <a:tr h="370840">
                <a:tc>
                  <a:txBody>
                    <a:bodyPr/>
                    <a:lstStyle/>
                    <a:p>
                      <a:pPr algn="l">
                        <a:spcAft>
                          <a:spcPts val="0"/>
                        </a:spcAft>
                      </a:pPr>
                      <a:r>
                        <a:rPr lang="en-GB" sz="1400" b="1" dirty="0">
                          <a:latin typeface="Calibri"/>
                          <a:ea typeface="Times New Roman"/>
                          <a:cs typeface="Times New Roman"/>
                        </a:rPr>
                        <a:t>Plant size (MW)</a:t>
                      </a:r>
                      <a:endParaRPr lang="en-GB" sz="1400" dirty="0">
                        <a:latin typeface="Calibri"/>
                        <a:ea typeface="Times New Roman"/>
                        <a:cs typeface="Times New Roman"/>
                      </a:endParaRPr>
                    </a:p>
                  </a:txBody>
                  <a:tcPr marL="68580" marR="68580" marT="0" marB="0" anchor="b"/>
                </a:tc>
                <a:tc>
                  <a:txBody>
                    <a:bodyPr/>
                    <a:lstStyle/>
                    <a:p>
                      <a:pPr algn="ctr">
                        <a:spcAft>
                          <a:spcPts val="0"/>
                        </a:spcAft>
                      </a:pPr>
                      <a:r>
                        <a:rPr lang="en-GB" sz="1400" b="1">
                          <a:latin typeface="Calibri"/>
                          <a:ea typeface="Times New Roman"/>
                          <a:cs typeface="Times New Roman"/>
                        </a:rPr>
                        <a:t>Annual fuel input in odt</a:t>
                      </a:r>
                      <a:endParaRPr lang="en-GB" sz="1400">
                        <a:latin typeface="Calibri"/>
                        <a:ea typeface="Times New Roman"/>
                        <a:cs typeface="Times New Roman"/>
                      </a:endParaRPr>
                    </a:p>
                    <a:p>
                      <a:pPr algn="ctr">
                        <a:spcAft>
                          <a:spcPts val="0"/>
                        </a:spcAft>
                      </a:pPr>
                      <a:r>
                        <a:rPr lang="en-GB" sz="1400" b="1">
                          <a:latin typeface="Calibri"/>
                          <a:ea typeface="Times New Roman"/>
                          <a:cs typeface="Times New Roman"/>
                        </a:rPr>
                        <a:t>(single plant)</a:t>
                      </a:r>
                      <a:endParaRPr lang="en-GB" sz="1400">
                        <a:latin typeface="Calibri"/>
                        <a:ea typeface="Times New Roman"/>
                        <a:cs typeface="Times New Roman"/>
                      </a:endParaRPr>
                    </a:p>
                  </a:txBody>
                  <a:tcPr marL="68580" marR="68580" marT="0" marB="0" anchor="b"/>
                </a:tc>
                <a:tc>
                  <a:txBody>
                    <a:bodyPr/>
                    <a:lstStyle/>
                    <a:p>
                      <a:pPr algn="ctr">
                        <a:spcAft>
                          <a:spcPts val="0"/>
                        </a:spcAft>
                      </a:pPr>
                      <a:r>
                        <a:rPr lang="en-GB" sz="1400" b="1">
                          <a:latin typeface="Calibri"/>
                          <a:ea typeface="Times New Roman"/>
                          <a:cs typeface="Times New Roman"/>
                        </a:rPr>
                        <a:t>1 plant</a:t>
                      </a:r>
                      <a:endParaRPr lang="en-GB" sz="1400">
                        <a:latin typeface="Calibri"/>
                        <a:ea typeface="Times New Roman"/>
                        <a:cs typeface="Times New Roman"/>
                      </a:endParaRPr>
                    </a:p>
                  </a:txBody>
                  <a:tcPr marL="68580" marR="68580" marT="0" marB="0" anchor="b"/>
                </a:tc>
                <a:tc>
                  <a:txBody>
                    <a:bodyPr/>
                    <a:lstStyle/>
                    <a:p>
                      <a:pPr algn="ctr">
                        <a:spcAft>
                          <a:spcPts val="0"/>
                        </a:spcAft>
                      </a:pPr>
                      <a:r>
                        <a:rPr lang="en-GB" sz="1400" b="1" dirty="0">
                          <a:latin typeface="Calibri"/>
                          <a:ea typeface="Times New Roman"/>
                          <a:cs typeface="Times New Roman"/>
                        </a:rPr>
                        <a:t>5 plants</a:t>
                      </a:r>
                      <a:endParaRPr lang="en-GB" sz="1400" dirty="0">
                        <a:latin typeface="Calibri"/>
                        <a:ea typeface="Times New Roman"/>
                        <a:cs typeface="Times New Roman"/>
                      </a:endParaRPr>
                    </a:p>
                  </a:txBody>
                  <a:tcPr marL="68580" marR="68580" marT="0" marB="0" anchor="b"/>
                </a:tc>
                <a:tc>
                  <a:txBody>
                    <a:bodyPr/>
                    <a:lstStyle/>
                    <a:p>
                      <a:pPr algn="ctr">
                        <a:spcAft>
                          <a:spcPts val="0"/>
                        </a:spcAft>
                      </a:pPr>
                      <a:r>
                        <a:rPr lang="en-GB" sz="1400" b="1">
                          <a:latin typeface="Calibri"/>
                          <a:ea typeface="Times New Roman"/>
                          <a:cs typeface="Times New Roman"/>
                        </a:rPr>
                        <a:t>10 plants</a:t>
                      </a:r>
                      <a:endParaRPr lang="en-GB" sz="1400">
                        <a:latin typeface="Calibri"/>
                        <a:ea typeface="Times New Roman"/>
                        <a:cs typeface="Times New Roman"/>
                      </a:endParaRPr>
                    </a:p>
                  </a:txBody>
                  <a:tcPr marL="68580" marR="68580" marT="0" marB="0" anchor="b"/>
                </a:tc>
              </a:tr>
              <a:tr h="370840">
                <a:tc>
                  <a:txBody>
                    <a:bodyPr/>
                    <a:lstStyle/>
                    <a:p>
                      <a:pPr algn="l">
                        <a:spcAft>
                          <a:spcPts val="0"/>
                        </a:spcAft>
                      </a:pPr>
                      <a:r>
                        <a:rPr lang="en-GB" sz="1400" b="1" dirty="0">
                          <a:latin typeface="Calibri"/>
                          <a:ea typeface="Times New Roman"/>
                          <a:cs typeface="Times New Roman"/>
                        </a:rPr>
                        <a:t>10</a:t>
                      </a:r>
                      <a:endParaRPr lang="en-GB" sz="1400" dirty="0">
                        <a:latin typeface="Calibri"/>
                        <a:ea typeface="Times New Roman"/>
                        <a:cs typeface="Times New Roman"/>
                      </a:endParaRPr>
                    </a:p>
                  </a:txBody>
                  <a:tcPr marL="68580" marR="68580" marT="0" marB="0" anchor="ctr"/>
                </a:tc>
                <a:tc>
                  <a:txBody>
                    <a:bodyPr/>
                    <a:lstStyle/>
                    <a:p>
                      <a:pPr algn="ctr">
                        <a:spcAft>
                          <a:spcPts val="0"/>
                        </a:spcAft>
                      </a:pPr>
                      <a:r>
                        <a:rPr lang="en-GB" sz="1400" dirty="0">
                          <a:latin typeface="Calibri"/>
                          <a:ea typeface="Times New Roman"/>
                          <a:cs typeface="Times New Roman"/>
                        </a:rPr>
                        <a:t>65,000</a:t>
                      </a:r>
                    </a:p>
                  </a:txBody>
                  <a:tcPr marL="68580" marR="68580" marT="0" marB="0" anchor="ctr"/>
                </a:tc>
                <a:tc>
                  <a:txBody>
                    <a:bodyPr/>
                    <a:lstStyle/>
                    <a:p>
                      <a:pPr algn="ctr">
                        <a:spcAft>
                          <a:spcPts val="0"/>
                        </a:spcAft>
                      </a:pPr>
                      <a:r>
                        <a:rPr lang="en-GB" sz="1400" dirty="0">
                          <a:latin typeface="Calibri"/>
                          <a:ea typeface="Times New Roman"/>
                          <a:cs typeface="Times New Roman"/>
                        </a:rPr>
                        <a:t>5.8</a:t>
                      </a:r>
                    </a:p>
                  </a:txBody>
                  <a:tcPr marL="68580" marR="68580" marT="0" marB="0" anchor="ctr"/>
                </a:tc>
                <a:tc>
                  <a:txBody>
                    <a:bodyPr/>
                    <a:lstStyle/>
                    <a:p>
                      <a:pPr algn="ctr">
                        <a:spcAft>
                          <a:spcPts val="0"/>
                        </a:spcAft>
                      </a:pPr>
                      <a:r>
                        <a:rPr lang="en-GB" sz="1400">
                          <a:latin typeface="Calibri"/>
                          <a:ea typeface="Times New Roman"/>
                          <a:cs typeface="Times New Roman"/>
                        </a:rPr>
                        <a:t>29.1</a:t>
                      </a:r>
                    </a:p>
                  </a:txBody>
                  <a:tcPr marL="68580" marR="68580" marT="0" marB="0" anchor="ctr"/>
                </a:tc>
                <a:tc>
                  <a:txBody>
                    <a:bodyPr/>
                    <a:lstStyle/>
                    <a:p>
                      <a:pPr algn="ctr">
                        <a:spcAft>
                          <a:spcPts val="0"/>
                        </a:spcAft>
                      </a:pPr>
                      <a:r>
                        <a:rPr lang="en-GB" sz="1400" dirty="0">
                          <a:latin typeface="Calibri"/>
                          <a:ea typeface="Times New Roman"/>
                          <a:cs typeface="Times New Roman"/>
                        </a:rPr>
                        <a:t>58.1</a:t>
                      </a:r>
                    </a:p>
                  </a:txBody>
                  <a:tcPr marL="68580" marR="68580" marT="0" marB="0" anchor="ctr"/>
                </a:tc>
              </a:tr>
              <a:tr h="370840">
                <a:tc>
                  <a:txBody>
                    <a:bodyPr/>
                    <a:lstStyle/>
                    <a:p>
                      <a:pPr algn="l">
                        <a:spcAft>
                          <a:spcPts val="0"/>
                        </a:spcAft>
                      </a:pPr>
                      <a:r>
                        <a:rPr lang="en-GB" sz="1400" b="1" dirty="0">
                          <a:latin typeface="Calibri"/>
                          <a:ea typeface="Times New Roman"/>
                          <a:cs typeface="Times New Roman"/>
                        </a:rPr>
                        <a:t>20</a:t>
                      </a:r>
                      <a:endParaRPr lang="en-GB" sz="1400" dirty="0">
                        <a:latin typeface="Calibri"/>
                        <a:ea typeface="Times New Roman"/>
                        <a:cs typeface="Times New Roman"/>
                      </a:endParaRPr>
                    </a:p>
                  </a:txBody>
                  <a:tcPr marL="68580" marR="68580" marT="0" marB="0" anchor="ctr"/>
                </a:tc>
                <a:tc>
                  <a:txBody>
                    <a:bodyPr/>
                    <a:lstStyle/>
                    <a:p>
                      <a:pPr algn="ctr">
                        <a:spcAft>
                          <a:spcPts val="0"/>
                        </a:spcAft>
                      </a:pPr>
                      <a:r>
                        <a:rPr lang="en-GB" sz="1400" dirty="0">
                          <a:latin typeface="Calibri"/>
                          <a:ea typeface="Times New Roman"/>
                          <a:cs typeface="Times New Roman"/>
                        </a:rPr>
                        <a:t>130,000</a:t>
                      </a:r>
                    </a:p>
                  </a:txBody>
                  <a:tcPr marL="68580" marR="68580" marT="0" marB="0" anchor="ctr"/>
                </a:tc>
                <a:tc>
                  <a:txBody>
                    <a:bodyPr/>
                    <a:lstStyle/>
                    <a:p>
                      <a:pPr algn="ctr">
                        <a:spcAft>
                          <a:spcPts val="0"/>
                        </a:spcAft>
                      </a:pPr>
                      <a:r>
                        <a:rPr lang="en-GB" sz="1400">
                          <a:latin typeface="Calibri"/>
                          <a:ea typeface="Times New Roman"/>
                          <a:cs typeface="Times New Roman"/>
                        </a:rPr>
                        <a:t>11.6</a:t>
                      </a:r>
                    </a:p>
                  </a:txBody>
                  <a:tcPr marL="68580" marR="68580" marT="0" marB="0" anchor="ctr"/>
                </a:tc>
                <a:tc>
                  <a:txBody>
                    <a:bodyPr/>
                    <a:lstStyle/>
                    <a:p>
                      <a:pPr algn="ctr">
                        <a:spcAft>
                          <a:spcPts val="0"/>
                        </a:spcAft>
                      </a:pPr>
                      <a:r>
                        <a:rPr lang="en-GB" sz="1400">
                          <a:latin typeface="Calibri"/>
                          <a:ea typeface="Times New Roman"/>
                          <a:cs typeface="Times New Roman"/>
                        </a:rPr>
                        <a:t>58.1</a:t>
                      </a:r>
                    </a:p>
                  </a:txBody>
                  <a:tcPr marL="68580" marR="68580" marT="0" marB="0" anchor="ctr"/>
                </a:tc>
                <a:tc>
                  <a:txBody>
                    <a:bodyPr/>
                    <a:lstStyle/>
                    <a:p>
                      <a:pPr algn="ctr">
                        <a:spcAft>
                          <a:spcPts val="0"/>
                        </a:spcAft>
                      </a:pPr>
                      <a:r>
                        <a:rPr lang="en-GB" sz="1400" dirty="0">
                          <a:latin typeface="Calibri"/>
                          <a:ea typeface="Times New Roman"/>
                          <a:cs typeface="Times New Roman"/>
                        </a:rPr>
                        <a:t>116.2</a:t>
                      </a:r>
                    </a:p>
                  </a:txBody>
                  <a:tcPr marL="68580" marR="68580" marT="0" marB="0" anchor="ctr"/>
                </a:tc>
              </a:tr>
              <a:tr h="370840">
                <a:tc>
                  <a:txBody>
                    <a:bodyPr/>
                    <a:lstStyle/>
                    <a:p>
                      <a:pPr algn="l">
                        <a:spcAft>
                          <a:spcPts val="0"/>
                        </a:spcAft>
                      </a:pPr>
                      <a:r>
                        <a:rPr lang="en-GB" sz="1400" b="1" dirty="0">
                          <a:latin typeface="Calibri"/>
                          <a:ea typeface="Times New Roman"/>
                          <a:cs typeface="Times New Roman"/>
                        </a:rPr>
                        <a:t>50</a:t>
                      </a:r>
                      <a:endParaRPr lang="en-GB" sz="1400" dirty="0">
                        <a:latin typeface="Calibri"/>
                        <a:ea typeface="Times New Roman"/>
                        <a:cs typeface="Times New Roman"/>
                      </a:endParaRPr>
                    </a:p>
                  </a:txBody>
                  <a:tcPr marL="68580" marR="68580" marT="0" marB="0" anchor="ctr"/>
                </a:tc>
                <a:tc>
                  <a:txBody>
                    <a:bodyPr/>
                    <a:lstStyle/>
                    <a:p>
                      <a:pPr algn="ctr">
                        <a:spcAft>
                          <a:spcPts val="0"/>
                        </a:spcAft>
                      </a:pPr>
                      <a:r>
                        <a:rPr lang="en-GB" sz="1400" dirty="0">
                          <a:latin typeface="Calibri"/>
                          <a:ea typeface="Times New Roman"/>
                          <a:cs typeface="Times New Roman"/>
                        </a:rPr>
                        <a:t>352,000</a:t>
                      </a:r>
                    </a:p>
                  </a:txBody>
                  <a:tcPr marL="68580" marR="68580" marT="0" marB="0" anchor="ctr"/>
                </a:tc>
                <a:tc>
                  <a:txBody>
                    <a:bodyPr/>
                    <a:lstStyle/>
                    <a:p>
                      <a:pPr algn="ctr">
                        <a:spcAft>
                          <a:spcPts val="0"/>
                        </a:spcAft>
                      </a:pPr>
                      <a:r>
                        <a:rPr lang="en-GB" sz="1400" dirty="0">
                          <a:latin typeface="Calibri"/>
                          <a:ea typeface="Times New Roman"/>
                          <a:cs typeface="Times New Roman"/>
                        </a:rPr>
                        <a:t>29.1</a:t>
                      </a:r>
                    </a:p>
                  </a:txBody>
                  <a:tcPr marL="68580" marR="68580" marT="0" marB="0" anchor="ctr"/>
                </a:tc>
                <a:tc>
                  <a:txBody>
                    <a:bodyPr/>
                    <a:lstStyle/>
                    <a:p>
                      <a:pPr algn="ctr">
                        <a:spcAft>
                          <a:spcPts val="0"/>
                        </a:spcAft>
                      </a:pPr>
                      <a:r>
                        <a:rPr lang="en-GB" sz="1400" dirty="0">
                          <a:latin typeface="Calibri"/>
                          <a:ea typeface="Times New Roman"/>
                          <a:cs typeface="Times New Roman"/>
                        </a:rPr>
                        <a:t>145.3</a:t>
                      </a:r>
                    </a:p>
                  </a:txBody>
                  <a:tcPr marL="68580" marR="68580" marT="0" marB="0" anchor="ctr"/>
                </a:tc>
                <a:tc>
                  <a:txBody>
                    <a:bodyPr/>
                    <a:lstStyle/>
                    <a:p>
                      <a:pPr algn="ctr">
                        <a:spcAft>
                          <a:spcPts val="0"/>
                        </a:spcAft>
                      </a:pPr>
                      <a:r>
                        <a:rPr lang="en-GB" sz="1400" dirty="0">
                          <a:latin typeface="Calibri"/>
                          <a:ea typeface="Times New Roman"/>
                          <a:cs typeface="Times New Roman"/>
                        </a:rPr>
                        <a:t>290.6</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lstStyle/>
          <a:p>
            <a:pPr>
              <a:defRPr/>
            </a:pPr>
            <a:r>
              <a:rPr lang="en-GB" dirty="0" smtClean="0"/>
              <a:t>Relevant wider factors</a:t>
            </a:r>
            <a:endParaRPr lang="en-GB" dirty="0"/>
          </a:p>
        </p:txBody>
      </p:sp>
      <p:sp>
        <p:nvSpPr>
          <p:cNvPr id="3" name="Slide Number Placeholder 2"/>
          <p:cNvSpPr>
            <a:spLocks noGrp="1"/>
          </p:cNvSpPr>
          <p:nvPr>
            <p:ph type="sldNum" sz="quarter" idx="17"/>
          </p:nvPr>
        </p:nvSpPr>
        <p:spPr/>
        <p:txBody>
          <a:bodyPr/>
          <a:lstStyle/>
          <a:p>
            <a:pPr>
              <a:defRPr/>
            </a:pPr>
            <a:fld id="{FE63CE7E-40AB-4361-90EA-CA85E2F9621B}" type="slidenum">
              <a:rPr lang="en-US"/>
              <a:pPr>
                <a:defRPr/>
              </a:pPr>
              <a:t>12</a:t>
            </a:fld>
            <a:endParaRPr lang="en-US" dirty="0"/>
          </a:p>
        </p:txBody>
      </p:sp>
      <p:sp>
        <p:nvSpPr>
          <p:cNvPr id="23555" name="Content Placeholder 3"/>
          <p:cNvSpPr>
            <a:spLocks noGrp="1"/>
          </p:cNvSpPr>
          <p:nvPr>
            <p:ph idx="16"/>
          </p:nvPr>
        </p:nvSpPr>
        <p:spPr>
          <a:xfrm>
            <a:off x="457200" y="1052513"/>
            <a:ext cx="8229600" cy="5076825"/>
          </a:xfrm>
        </p:spPr>
        <p:txBody>
          <a:bodyPr/>
          <a:lstStyle/>
          <a:p>
            <a:pPr indent="-341313"/>
            <a:r>
              <a:rPr lang="en-GB" sz="2200" smtClean="0"/>
              <a:t>There remain questions about the scale and pace of development under RHI, but it is clear that demand for wood fibre will be significant. </a:t>
            </a:r>
          </a:p>
          <a:p>
            <a:pPr lvl="1">
              <a:tabLst/>
            </a:pPr>
            <a:r>
              <a:rPr lang="en-GB" smtClean="0"/>
              <a:t>3% of Scottish heat = 0.5m odt</a:t>
            </a:r>
          </a:p>
          <a:p>
            <a:pPr indent="-341313"/>
            <a:r>
              <a:rPr lang="en-GB" sz="2200" smtClean="0"/>
              <a:t>Support in England &amp; Wales will have a continued impact on the Scottish market.</a:t>
            </a:r>
          </a:p>
          <a:p>
            <a:pPr indent="-341313"/>
            <a:r>
              <a:rPr lang="en-GB" sz="2200" smtClean="0"/>
              <a:t>Electric plant could act as a stimulant to the market, particularly at local scale as a “first market”.</a:t>
            </a:r>
          </a:p>
          <a:p>
            <a:pPr indent="-341313"/>
            <a:r>
              <a:rPr lang="en-GB" sz="2200" smtClean="0"/>
              <a:t>There may be areas of Scottish woodland not being fully managed or utilised owing to cost and accessibility.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lstStyle/>
          <a:p>
            <a:pPr>
              <a:defRPr/>
            </a:pPr>
            <a:r>
              <a:rPr lang="en-GB" dirty="0" smtClean="0"/>
              <a:t>Recommendations</a:t>
            </a:r>
            <a:endParaRPr lang="en-GB" dirty="0"/>
          </a:p>
        </p:txBody>
      </p:sp>
      <p:sp>
        <p:nvSpPr>
          <p:cNvPr id="3" name="Slide Number Placeholder 2"/>
          <p:cNvSpPr>
            <a:spLocks noGrp="1"/>
          </p:cNvSpPr>
          <p:nvPr>
            <p:ph type="sldNum" sz="quarter" idx="17"/>
          </p:nvPr>
        </p:nvSpPr>
        <p:spPr/>
        <p:txBody>
          <a:bodyPr/>
          <a:lstStyle/>
          <a:p>
            <a:pPr>
              <a:defRPr/>
            </a:pPr>
            <a:fld id="{C06B29D2-1537-4FA3-936B-BF423D6E657C}" type="slidenum">
              <a:rPr lang="en-US"/>
              <a:pPr>
                <a:defRPr/>
              </a:pPr>
              <a:t>13</a:t>
            </a:fld>
            <a:endParaRPr lang="en-US" dirty="0"/>
          </a:p>
        </p:txBody>
      </p:sp>
      <p:sp>
        <p:nvSpPr>
          <p:cNvPr id="24579" name="Content Placeholder 3"/>
          <p:cNvSpPr>
            <a:spLocks noGrp="1"/>
          </p:cNvSpPr>
          <p:nvPr>
            <p:ph idx="16"/>
          </p:nvPr>
        </p:nvSpPr>
        <p:spPr>
          <a:xfrm>
            <a:off x="457200" y="1052513"/>
            <a:ext cx="8229600" cy="5076825"/>
          </a:xfrm>
        </p:spPr>
        <p:txBody>
          <a:bodyPr/>
          <a:lstStyle/>
          <a:p>
            <a:pPr indent="-341313"/>
            <a:r>
              <a:rPr lang="en-GB" sz="2200" smtClean="0"/>
              <a:t>The Scottish Government would be justified in setting a threshold capacity, both due to greenhouse gas emissions from power generation, and because of constraints on available domestic resource.</a:t>
            </a:r>
          </a:p>
          <a:p>
            <a:pPr indent="-341313"/>
            <a:r>
              <a:rPr lang="en-GB" sz="2200" smtClean="0"/>
              <a:t>While some threshold beneath 50MW can be justified, a level from 50MW down to 20MW would be insufficient (i.e. too high) to limit wider impacts on Scotland’s wood fibre resource. </a:t>
            </a:r>
          </a:p>
          <a:p>
            <a:pPr indent="-341313"/>
            <a:r>
              <a:rPr lang="en-GB" sz="2200" smtClean="0"/>
              <a:t> Our recommendation would be for a 10MW threshold:</a:t>
            </a:r>
          </a:p>
          <a:p>
            <a:pPr lvl="1">
              <a:tabLst/>
            </a:pPr>
            <a:r>
              <a:rPr lang="en-GB" smtClean="0"/>
              <a:t>a low deployment of plants (up to 5) would use between approx 30% of net available resource.  </a:t>
            </a:r>
          </a:p>
          <a:p>
            <a:pPr indent="-341313"/>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lstStyle/>
          <a:p>
            <a:pPr>
              <a:defRPr/>
            </a:pPr>
            <a:r>
              <a:rPr lang="en-GB" dirty="0" smtClean="0"/>
              <a:t>Recommendations (Cont.)</a:t>
            </a:r>
            <a:endParaRPr lang="en-GB" dirty="0"/>
          </a:p>
        </p:txBody>
      </p:sp>
      <p:sp>
        <p:nvSpPr>
          <p:cNvPr id="3" name="Slide Number Placeholder 2"/>
          <p:cNvSpPr>
            <a:spLocks noGrp="1"/>
          </p:cNvSpPr>
          <p:nvPr>
            <p:ph type="sldNum" sz="quarter" idx="17"/>
          </p:nvPr>
        </p:nvSpPr>
        <p:spPr/>
        <p:txBody>
          <a:bodyPr/>
          <a:lstStyle/>
          <a:p>
            <a:pPr>
              <a:defRPr/>
            </a:pPr>
            <a:fld id="{8303C591-8A47-4ABB-A066-A20EEEE25827}" type="slidenum">
              <a:rPr lang="en-US"/>
              <a:pPr>
                <a:defRPr/>
              </a:pPr>
              <a:t>14</a:t>
            </a:fld>
            <a:endParaRPr lang="en-US" dirty="0"/>
          </a:p>
        </p:txBody>
      </p:sp>
      <p:sp>
        <p:nvSpPr>
          <p:cNvPr id="25603" name="Content Placeholder 3"/>
          <p:cNvSpPr>
            <a:spLocks noGrp="1"/>
          </p:cNvSpPr>
          <p:nvPr>
            <p:ph idx="16"/>
          </p:nvPr>
        </p:nvSpPr>
        <p:spPr>
          <a:xfrm>
            <a:off x="457200" y="1052513"/>
            <a:ext cx="8229600" cy="5076825"/>
          </a:xfrm>
        </p:spPr>
        <p:txBody>
          <a:bodyPr/>
          <a:lstStyle/>
          <a:p>
            <a:pPr indent="-341313"/>
            <a:r>
              <a:rPr lang="en-GB" sz="2200" smtClean="0"/>
              <a:t>These recommendations are a pragmatic balance between different risks and sector pressures to enable the Scottish Government to best meet a number of different policy objectives highlighted within this report.  </a:t>
            </a:r>
          </a:p>
          <a:p>
            <a:pPr indent="-341313"/>
            <a:r>
              <a:rPr lang="en-GB" sz="2200" smtClean="0"/>
              <a:t>The Scottish Government needs to test stakeholder views on assumptions made in this report. In particular:</a:t>
            </a:r>
          </a:p>
          <a:p>
            <a:pPr lvl="1">
              <a:tabLst/>
            </a:pPr>
            <a:r>
              <a:rPr lang="en-GB" smtClean="0"/>
              <a:t>What level of deployment is seen as likely</a:t>
            </a:r>
          </a:p>
          <a:p>
            <a:pPr lvl="1">
              <a:tabLst/>
            </a:pPr>
            <a:r>
              <a:rPr lang="en-GB" smtClean="0"/>
              <a:t>How much of net available resource different stakeholder groups would be comfortable being used for electricity generation (and therefore not available for use in heat or other markets)</a:t>
            </a:r>
          </a:p>
          <a:p>
            <a:pPr lvl="1">
              <a:tabLst/>
            </a:pPr>
            <a:r>
              <a:rPr lang="en-GB" smtClean="0"/>
              <a:t>Likelihood of projects coming forwards below 10MW threshold. </a:t>
            </a:r>
          </a:p>
          <a:p>
            <a:pPr indent="-341313"/>
            <a:r>
              <a:rPr lang="en-GB"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558800"/>
            <a:ext cx="7848600" cy="1285875"/>
          </a:xfrm>
        </p:spPr>
        <p:txBody>
          <a:bodyPr/>
          <a:lstStyle/>
          <a:p>
            <a:pPr>
              <a:defRPr/>
            </a:pPr>
            <a:r>
              <a:rPr lang="en-GB" sz="1800" dirty="0" smtClean="0"/>
              <a:t>Report available at: </a:t>
            </a:r>
            <a:br>
              <a:rPr lang="en-GB" sz="1800" dirty="0" smtClean="0"/>
            </a:br>
            <a:r>
              <a:rPr lang="en-GB" sz="1800" dirty="0" smtClean="0">
                <a:hlinkClick r:id="rId2"/>
              </a:rPr>
              <a:t>www.forestry.gov.uk/website/forestry.nsf/byunique/infd-8p6eaf</a:t>
            </a:r>
            <a:r>
              <a:rPr lang="en-GB" sz="1600" dirty="0" smtClean="0"/>
              <a:t/>
            </a:r>
            <a:br>
              <a:rPr lang="en-GB" sz="1600" dirty="0" smtClean="0"/>
            </a:br>
            <a:endParaRPr lang="en-GB" sz="1600" dirty="0"/>
          </a:p>
        </p:txBody>
      </p:sp>
      <p:sp>
        <p:nvSpPr>
          <p:cNvPr id="3" name="Subtitle 2"/>
          <p:cNvSpPr>
            <a:spLocks noGrp="1"/>
          </p:cNvSpPr>
          <p:nvPr>
            <p:ph type="subTitle" idx="1"/>
          </p:nvPr>
        </p:nvSpPr>
        <p:spPr>
          <a:xfrm>
            <a:off x="647700" y="1844675"/>
            <a:ext cx="7848600" cy="428625"/>
          </a:xfrm>
        </p:spPr>
        <p:txBody>
          <a:bodyPr/>
          <a:lstStyle/>
          <a:p>
            <a:pPr>
              <a:defRPr/>
            </a:pPr>
            <a:r>
              <a:rPr lang="en-GB" dirty="0" smtClean="0"/>
              <a:t>For more information contact</a:t>
            </a:r>
            <a:endParaRPr lang="en-GB" dirty="0"/>
          </a:p>
        </p:txBody>
      </p:sp>
      <p:sp>
        <p:nvSpPr>
          <p:cNvPr id="4" name="Text Placeholder 3"/>
          <p:cNvSpPr>
            <a:spLocks noGrp="1"/>
          </p:cNvSpPr>
          <p:nvPr>
            <p:ph type="body" sz="quarter" idx="11"/>
          </p:nvPr>
        </p:nvSpPr>
        <p:spPr>
          <a:xfrm>
            <a:off x="4176713" y="4545013"/>
            <a:ext cx="2482850" cy="338137"/>
          </a:xfrm>
        </p:spPr>
        <p:txBody>
          <a:bodyPr/>
          <a:lstStyle/>
          <a:p>
            <a:pPr>
              <a:defRPr/>
            </a:pPr>
            <a:r>
              <a:rPr lang="en-GB" dirty="0" smtClean="0"/>
              <a:t>20 December</a:t>
            </a:r>
            <a:endParaRPr lang="en-GB" dirty="0"/>
          </a:p>
        </p:txBody>
      </p:sp>
      <p:sp>
        <p:nvSpPr>
          <p:cNvPr id="5" name="Text Placeholder 4"/>
          <p:cNvSpPr>
            <a:spLocks noGrp="1"/>
          </p:cNvSpPr>
          <p:nvPr>
            <p:ph type="body" sz="quarter" idx="12"/>
          </p:nvPr>
        </p:nvSpPr>
        <p:spPr>
          <a:xfrm>
            <a:off x="647700" y="2281238"/>
            <a:ext cx="7848600" cy="323850"/>
          </a:xfrm>
        </p:spPr>
        <p:txBody>
          <a:bodyPr>
            <a:normAutofit lnSpcReduction="10000"/>
          </a:bodyPr>
          <a:lstStyle/>
          <a:p>
            <a:pPr>
              <a:defRPr/>
            </a:pPr>
            <a:r>
              <a:rPr lang="en-GB" dirty="0" smtClean="0">
                <a:hlinkClick r:id="rId3"/>
              </a:rPr>
              <a:t>Maf.smith@xeroenergy.co.uk</a:t>
            </a:r>
            <a:r>
              <a:rPr lang="en-GB" dirty="0" smtClean="0"/>
              <a:t> </a:t>
            </a:r>
            <a:endParaRPr lang="en-GB" dirty="0"/>
          </a:p>
        </p:txBody>
      </p:sp>
      <p:sp>
        <p:nvSpPr>
          <p:cNvPr id="26629" name="Text Placeholder 5"/>
          <p:cNvSpPr>
            <a:spLocks noGrp="1"/>
          </p:cNvSpPr>
          <p:nvPr>
            <p:ph type="body" sz="quarter" idx="13"/>
          </p:nvPr>
        </p:nvSpPr>
        <p:spPr>
          <a:xfrm>
            <a:off x="6659563" y="4203700"/>
            <a:ext cx="1836737" cy="954088"/>
          </a:xfrm>
        </p:spPr>
        <p:txBody>
          <a:bodyPr/>
          <a:lstStyle/>
          <a:p>
            <a:r>
              <a:rPr lang="en-GB" smtClean="0"/>
              <a:t>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9688"/>
            <a:ext cx="6696075" cy="725487"/>
          </a:xfrm>
        </p:spPr>
        <p:txBody>
          <a:bodyPr/>
          <a:lstStyle/>
          <a:p>
            <a:pPr>
              <a:defRPr/>
            </a:pPr>
            <a:r>
              <a:rPr lang="en-GB" dirty="0" smtClean="0"/>
              <a:t>Overview of Report</a:t>
            </a:r>
            <a:endParaRPr lang="en-GB" dirty="0"/>
          </a:p>
        </p:txBody>
      </p:sp>
      <p:sp>
        <p:nvSpPr>
          <p:cNvPr id="13314" name="Content Placeholder 3"/>
          <p:cNvSpPr>
            <a:spLocks noGrp="1"/>
          </p:cNvSpPr>
          <p:nvPr>
            <p:ph idx="16"/>
          </p:nvPr>
        </p:nvSpPr>
        <p:spPr>
          <a:xfrm>
            <a:off x="457200" y="1052513"/>
            <a:ext cx="8229600" cy="5076825"/>
          </a:xfrm>
        </p:spPr>
        <p:txBody>
          <a:bodyPr/>
          <a:lstStyle/>
          <a:p>
            <a:pPr indent="-341313"/>
            <a:r>
              <a:rPr lang="en-GB" sz="1800" smtClean="0"/>
              <a:t>Scope of Work</a:t>
            </a:r>
          </a:p>
          <a:p>
            <a:pPr lvl="1">
              <a:tabLst/>
            </a:pPr>
            <a:r>
              <a:rPr lang="en-GB" sz="1400" smtClean="0"/>
              <a:t>To consider what is the best use of wood fibre given the opportunities both for renewable energy generation and the production of timber products from the conventional wood using industries; </a:t>
            </a:r>
          </a:p>
          <a:p>
            <a:pPr lvl="1">
              <a:tabLst/>
            </a:pPr>
            <a:r>
              <a:rPr lang="en-GB" sz="1400" smtClean="0"/>
              <a:t>To consider the circumstances when it might be appropriate to use wood fibre for electricity generation, and at what scale.</a:t>
            </a:r>
          </a:p>
          <a:p>
            <a:pPr indent="-341313"/>
            <a:r>
              <a:rPr lang="en-GB" sz="1800" smtClean="0"/>
              <a:t>In conducting this work XE has reviewed related Scottish and UK policy and background research. Relevant factors considered include: </a:t>
            </a:r>
          </a:p>
          <a:p>
            <a:pPr lvl="1">
              <a:tabLst/>
            </a:pPr>
            <a:r>
              <a:rPr lang="en-GB" sz="1400" smtClean="0"/>
              <a:t>The Scottish Government’s renewable energy targets, and related policy aspirations set out in its Renewable Heat Action Plan and its Draft Electricity Generation Policy Statement and Route Map;</a:t>
            </a:r>
          </a:p>
          <a:p>
            <a:pPr lvl="1">
              <a:tabLst/>
            </a:pPr>
            <a:r>
              <a:rPr lang="en-GB" sz="1400" smtClean="0"/>
              <a:t>UK Government policy including on the RO, EMR and the RHI;</a:t>
            </a:r>
          </a:p>
          <a:p>
            <a:pPr lvl="1">
              <a:tabLst/>
            </a:pPr>
            <a:r>
              <a:rPr lang="en-GB" sz="1400" smtClean="0"/>
              <a:t>UK Committee on Climate Change analysis</a:t>
            </a:r>
          </a:p>
          <a:p>
            <a:pPr lvl="1">
              <a:tabLst/>
            </a:pPr>
            <a:r>
              <a:rPr lang="en-GB" sz="1400" smtClean="0"/>
              <a:t>The perspectives of the forestry industries and wider bioenergy sector, with particular emphasis on the most recent work of the Wood Fuel Taskforce Report;</a:t>
            </a:r>
          </a:p>
          <a:p>
            <a:pPr lvl="1">
              <a:tabLst/>
            </a:pPr>
            <a:r>
              <a:rPr lang="en-GB" sz="1400" smtClean="0"/>
              <a:t>Questions relating to woodfuel availability and use, and whether concerns about undue pressures on national woodfuel supply chains are also being found at a regional or local level.</a:t>
            </a:r>
          </a:p>
          <a:p>
            <a:pPr indent="-341313"/>
            <a:endParaRPr lang="en-GB" sz="1200" smtClean="0"/>
          </a:p>
          <a:p>
            <a:pPr indent="-341313"/>
            <a:endParaRPr lang="en-GB" sz="1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9688"/>
            <a:ext cx="6696075" cy="725487"/>
          </a:xfrm>
        </p:spPr>
        <p:txBody>
          <a:bodyPr/>
          <a:lstStyle/>
          <a:p>
            <a:pPr>
              <a:defRPr/>
            </a:pPr>
            <a:r>
              <a:rPr lang="en-GB" dirty="0" smtClean="0"/>
              <a:t>Scottish Government RO Consultation</a:t>
            </a:r>
            <a:endParaRPr lang="en-GB" dirty="0"/>
          </a:p>
        </p:txBody>
      </p:sp>
      <p:sp>
        <p:nvSpPr>
          <p:cNvPr id="14338" name="Content Placeholder 3"/>
          <p:cNvSpPr>
            <a:spLocks noGrp="1"/>
          </p:cNvSpPr>
          <p:nvPr>
            <p:ph idx="16"/>
          </p:nvPr>
        </p:nvSpPr>
        <p:spPr>
          <a:xfrm>
            <a:off x="457200" y="1052513"/>
            <a:ext cx="8229600" cy="5076825"/>
          </a:xfrm>
        </p:spPr>
        <p:txBody>
          <a:bodyPr/>
          <a:lstStyle/>
          <a:p>
            <a:pPr indent="-341313"/>
            <a:r>
              <a:rPr lang="en-GB" sz="2200" smtClean="0"/>
              <a:t>As part of the RO Banding Review Consultation the Scottish Government is asking for views on:</a:t>
            </a:r>
          </a:p>
          <a:p>
            <a:pPr lvl="1">
              <a:tabLst/>
            </a:pPr>
            <a:r>
              <a:rPr lang="en-GB" smtClean="0"/>
              <a:t>Removing support for large scale dedicated electricity stations;</a:t>
            </a:r>
          </a:p>
          <a:p>
            <a:pPr lvl="1">
              <a:tabLst/>
            </a:pPr>
            <a:r>
              <a:rPr lang="en-GB" smtClean="0"/>
              <a:t>Establishing whether a capacity threshold should be set for small scale electricity only plants;</a:t>
            </a:r>
          </a:p>
          <a:p>
            <a:pPr lvl="1">
              <a:tabLst/>
            </a:pPr>
            <a:r>
              <a:rPr lang="en-GB" smtClean="0"/>
              <a:t>Whether to mirror UK incentives for enhanced co-firing and conversion;</a:t>
            </a:r>
          </a:p>
          <a:p>
            <a:pPr lvl="1">
              <a:tabLst/>
            </a:pPr>
            <a:r>
              <a:rPr lang="en-GB" smtClean="0"/>
              <a:t>Whether a maximum threshold for biomass CHP plants is required. </a:t>
            </a:r>
          </a:p>
          <a:p>
            <a:pPr indent="-341313"/>
            <a:endParaRPr lang="en-GB" sz="1200" smtClean="0"/>
          </a:p>
          <a:p>
            <a:pPr indent="-341313"/>
            <a:endParaRPr lang="en-GB" sz="1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lstStyle/>
          <a:p>
            <a:pPr>
              <a:defRPr/>
            </a:pPr>
            <a:r>
              <a:rPr lang="en-GB" dirty="0" smtClean="0"/>
              <a:t>Proposed RO Support levels</a:t>
            </a:r>
            <a:endParaRPr lang="en-GB" dirty="0"/>
          </a:p>
        </p:txBody>
      </p:sp>
      <p:sp>
        <p:nvSpPr>
          <p:cNvPr id="3" name="Slide Number Placeholder 2"/>
          <p:cNvSpPr>
            <a:spLocks noGrp="1"/>
          </p:cNvSpPr>
          <p:nvPr>
            <p:ph type="sldNum" sz="quarter" idx="17"/>
          </p:nvPr>
        </p:nvSpPr>
        <p:spPr/>
        <p:txBody>
          <a:bodyPr/>
          <a:lstStyle/>
          <a:p>
            <a:pPr>
              <a:defRPr/>
            </a:pPr>
            <a:fld id="{4667FA2F-8382-4337-9066-218032A0A6B5}" type="slidenum">
              <a:rPr lang="en-US"/>
              <a:pPr>
                <a:defRPr/>
              </a:pPr>
              <a:t>4</a:t>
            </a:fld>
            <a:endParaRPr lang="en-US" dirty="0"/>
          </a:p>
        </p:txBody>
      </p:sp>
      <p:graphicFrame>
        <p:nvGraphicFramePr>
          <p:cNvPr id="5" name="Content Placeholder 4"/>
          <p:cNvGraphicFramePr>
            <a:graphicFrameLocks noGrp="1"/>
          </p:cNvGraphicFramePr>
          <p:nvPr>
            <p:ph idx="16"/>
          </p:nvPr>
        </p:nvGraphicFramePr>
        <p:xfrm>
          <a:off x="457200" y="1052513"/>
          <a:ext cx="8229600" cy="5151437"/>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12884">
                <a:tc>
                  <a:txBody>
                    <a:bodyPr/>
                    <a:lstStyle/>
                    <a:p>
                      <a:pPr algn="just">
                        <a:spcAft>
                          <a:spcPts val="0"/>
                        </a:spcAft>
                      </a:pPr>
                      <a:endParaRPr lang="en-GB" sz="1200" dirty="0">
                        <a:latin typeface="Calibri"/>
                        <a:ea typeface="Times New Roman"/>
                        <a:cs typeface="Times New Roman"/>
                      </a:endParaRPr>
                    </a:p>
                  </a:txBody>
                  <a:tcPr marL="68580" marR="68580" marT="0" marB="0" anchor="ctr"/>
                </a:tc>
                <a:tc gridSpan="2">
                  <a:txBody>
                    <a:bodyPr/>
                    <a:lstStyle/>
                    <a:p>
                      <a:pPr algn="just">
                        <a:spcAft>
                          <a:spcPts val="0"/>
                        </a:spcAft>
                      </a:pPr>
                      <a:r>
                        <a:rPr lang="en-GB" sz="1200" b="1" dirty="0">
                          <a:latin typeface="Calibri"/>
                          <a:ea typeface="Times New Roman"/>
                          <a:cs typeface="Times New Roman"/>
                        </a:rPr>
                        <a:t>Scotland RO Banding Proposals</a:t>
                      </a:r>
                      <a:endParaRPr lang="en-GB" sz="1200" dirty="0">
                        <a:latin typeface="Calibri"/>
                        <a:ea typeface="Times New Roman"/>
                        <a:cs typeface="Times New Roman"/>
                      </a:endParaRPr>
                    </a:p>
                  </a:txBody>
                  <a:tcPr marL="68580" marR="68580" marT="0" marB="0" anchor="ctr"/>
                </a:tc>
                <a:tc hMerge="1">
                  <a:txBody>
                    <a:bodyPr/>
                    <a:lstStyle/>
                    <a:p>
                      <a:endParaRPr lang="en-GB"/>
                    </a:p>
                  </a:txBody>
                  <a:tcPr/>
                </a:tc>
                <a:tc gridSpan="2">
                  <a:txBody>
                    <a:bodyPr/>
                    <a:lstStyle/>
                    <a:p>
                      <a:pPr algn="just">
                        <a:spcAft>
                          <a:spcPts val="0"/>
                        </a:spcAft>
                      </a:pPr>
                      <a:r>
                        <a:rPr lang="en-GB" sz="1200" b="1">
                          <a:latin typeface="Calibri"/>
                          <a:ea typeface="Times New Roman"/>
                          <a:cs typeface="Times New Roman"/>
                        </a:rPr>
                        <a:t>England &amp; Wales (UK Govt) Banding Proposals</a:t>
                      </a:r>
                      <a:endParaRPr lang="en-GB" sz="1200">
                        <a:latin typeface="Calibri"/>
                        <a:ea typeface="Times New Roman"/>
                        <a:cs typeface="Times New Roman"/>
                      </a:endParaRPr>
                    </a:p>
                  </a:txBody>
                  <a:tcPr marL="68580" marR="68580" marT="0" marB="0" anchor="ctr"/>
                </a:tc>
                <a:tc hMerge="1">
                  <a:txBody>
                    <a:bodyPr/>
                    <a:lstStyle/>
                    <a:p>
                      <a:endParaRPr lang="en-GB"/>
                    </a:p>
                  </a:txBody>
                  <a:tcPr/>
                </a:tc>
              </a:tr>
              <a:tr h="612884">
                <a:tc>
                  <a:txBody>
                    <a:bodyPr/>
                    <a:lstStyle/>
                    <a:p>
                      <a:pPr algn="l">
                        <a:spcAft>
                          <a:spcPts val="0"/>
                        </a:spcAft>
                      </a:pPr>
                      <a:r>
                        <a:rPr lang="en-GB" sz="1200" b="1">
                          <a:latin typeface="Calibri"/>
                          <a:ea typeface="Times New Roman"/>
                          <a:cs typeface="Times New Roman"/>
                        </a:rPr>
                        <a:t>Renewable electricity technologies</a:t>
                      </a:r>
                      <a:endParaRPr lang="en-GB" sz="1200">
                        <a:latin typeface="Calibri"/>
                        <a:ea typeface="Times New Roman"/>
                        <a:cs typeface="Times New Roman"/>
                      </a:endParaRPr>
                    </a:p>
                  </a:txBody>
                  <a:tcPr marL="68580" marR="68580" marT="0" marB="0" anchor="ctr"/>
                </a:tc>
                <a:tc>
                  <a:txBody>
                    <a:bodyPr/>
                    <a:lstStyle/>
                    <a:p>
                      <a:pPr algn="l">
                        <a:spcAft>
                          <a:spcPts val="0"/>
                        </a:spcAft>
                      </a:pPr>
                      <a:r>
                        <a:rPr lang="en-GB" sz="1200" b="1" dirty="0">
                          <a:latin typeface="Calibri"/>
                          <a:ea typeface="Times New Roman"/>
                          <a:cs typeface="Times New Roman"/>
                        </a:rPr>
                        <a:t>Current support, ROCs/MWh</a:t>
                      </a:r>
                      <a:endParaRPr lang="en-GB" sz="1200" dirty="0">
                        <a:latin typeface="Calibri"/>
                        <a:ea typeface="Times New Roman"/>
                        <a:cs typeface="Times New Roman"/>
                      </a:endParaRPr>
                    </a:p>
                  </a:txBody>
                  <a:tcPr marL="68580" marR="68580" marT="0" marB="0" anchor="ctr"/>
                </a:tc>
                <a:tc>
                  <a:txBody>
                    <a:bodyPr/>
                    <a:lstStyle/>
                    <a:p>
                      <a:pPr algn="l">
                        <a:spcAft>
                          <a:spcPts val="0"/>
                        </a:spcAft>
                      </a:pPr>
                      <a:r>
                        <a:rPr lang="en-GB" sz="1200" b="1">
                          <a:latin typeface="Calibri"/>
                          <a:ea typeface="Times New Roman"/>
                          <a:cs typeface="Times New Roman"/>
                        </a:rPr>
                        <a:t>Proposed ROC support/MWh</a:t>
                      </a:r>
                      <a:endParaRPr lang="en-GB" sz="1200">
                        <a:latin typeface="Calibri"/>
                        <a:ea typeface="Times New Roman"/>
                        <a:cs typeface="Times New Roman"/>
                      </a:endParaRPr>
                    </a:p>
                  </a:txBody>
                  <a:tcPr marL="68580" marR="68580" marT="0" marB="0" anchor="ctr"/>
                </a:tc>
                <a:tc>
                  <a:txBody>
                    <a:bodyPr/>
                    <a:lstStyle/>
                    <a:p>
                      <a:pPr algn="l">
                        <a:spcAft>
                          <a:spcPts val="0"/>
                        </a:spcAft>
                      </a:pPr>
                      <a:r>
                        <a:rPr lang="en-GB" sz="1200" b="1">
                          <a:latin typeface="Calibri"/>
                          <a:ea typeface="Times New Roman"/>
                          <a:cs typeface="Times New Roman"/>
                        </a:rPr>
                        <a:t>Current support, ROCs/MWh</a:t>
                      </a:r>
                      <a:endParaRPr lang="en-GB" sz="1200">
                        <a:latin typeface="Calibri"/>
                        <a:ea typeface="Times New Roman"/>
                        <a:cs typeface="Times New Roman"/>
                      </a:endParaRPr>
                    </a:p>
                  </a:txBody>
                  <a:tcPr marL="68580" marR="68580" marT="0" marB="0" anchor="ctr"/>
                </a:tc>
                <a:tc>
                  <a:txBody>
                    <a:bodyPr/>
                    <a:lstStyle/>
                    <a:p>
                      <a:pPr algn="l">
                        <a:spcAft>
                          <a:spcPts val="0"/>
                        </a:spcAft>
                      </a:pPr>
                      <a:r>
                        <a:rPr lang="en-GB" sz="1200" b="1" dirty="0">
                          <a:latin typeface="Calibri"/>
                          <a:ea typeface="Times New Roman"/>
                          <a:cs typeface="Times New Roman"/>
                        </a:rPr>
                        <a:t>Proposed ROC support/MWh</a:t>
                      </a:r>
                      <a:endParaRPr lang="en-GB" sz="1200" dirty="0">
                        <a:latin typeface="Calibri"/>
                        <a:ea typeface="Times New Roman"/>
                        <a:cs typeface="Times New Roman"/>
                      </a:endParaRPr>
                    </a:p>
                  </a:txBody>
                  <a:tcPr marL="68580" marR="68580" marT="0" marB="0" anchor="ctr"/>
                </a:tc>
              </a:tr>
              <a:tr h="794123">
                <a:tc>
                  <a:txBody>
                    <a:bodyPr/>
                    <a:lstStyle/>
                    <a:p>
                      <a:pPr algn="l">
                        <a:spcAft>
                          <a:spcPts val="0"/>
                        </a:spcAft>
                      </a:pPr>
                      <a:r>
                        <a:rPr lang="en-GB" sz="1200" dirty="0">
                          <a:latin typeface="Calibri"/>
                          <a:ea typeface="Times New Roman"/>
                          <a:cs typeface="Times New Roman"/>
                        </a:rPr>
                        <a:t>Biomass conversion</a:t>
                      </a:r>
                    </a:p>
                  </a:txBody>
                  <a:tcPr marL="68580" marR="68580" marT="0" marB="0" anchor="ctr"/>
                </a:tc>
                <a:tc>
                  <a:txBody>
                    <a:bodyPr/>
                    <a:lstStyle/>
                    <a:p>
                      <a:pPr algn="l">
                        <a:spcAft>
                          <a:spcPts val="0"/>
                        </a:spcAft>
                      </a:pPr>
                      <a:r>
                        <a:rPr lang="en-GB" sz="1200" dirty="0">
                          <a:latin typeface="Calibri"/>
                          <a:ea typeface="Times New Roman"/>
                          <a:cs typeface="Times New Roman"/>
                        </a:rPr>
                        <a:t>No current band but eligible to claim 1.5ROCs under current banding arrangements</a:t>
                      </a:r>
                    </a:p>
                  </a:txBody>
                  <a:tcPr marL="68580" marR="68580" marT="0" marB="0" anchor="ctr"/>
                </a:tc>
                <a:tc>
                  <a:txBody>
                    <a:bodyPr/>
                    <a:lstStyle/>
                    <a:p>
                      <a:pPr algn="l">
                        <a:spcAft>
                          <a:spcPts val="0"/>
                        </a:spcAft>
                      </a:pPr>
                      <a:r>
                        <a:rPr lang="en-GB" sz="1200" dirty="0">
                          <a:latin typeface="Calibri"/>
                          <a:ea typeface="Times New Roman"/>
                          <a:cs typeface="Times New Roman"/>
                        </a:rPr>
                        <a:t>1</a:t>
                      </a:r>
                      <a:br>
                        <a:rPr lang="en-GB" sz="1200" dirty="0">
                          <a:latin typeface="Calibri"/>
                          <a:ea typeface="Times New Roman"/>
                          <a:cs typeface="Times New Roman"/>
                        </a:rPr>
                      </a:br>
                      <a:r>
                        <a:rPr lang="en-GB" sz="1200" dirty="0">
                          <a:latin typeface="Calibri"/>
                          <a:ea typeface="Times New Roman"/>
                          <a:cs typeface="Times New Roman"/>
                        </a:rPr>
                        <a:t>Call for evidence</a:t>
                      </a:r>
                    </a:p>
                  </a:txBody>
                  <a:tcPr marL="68580" marR="68580" marT="0" marB="0" anchor="ctr"/>
                </a:tc>
                <a:tc>
                  <a:txBody>
                    <a:bodyPr/>
                    <a:lstStyle/>
                    <a:p>
                      <a:pPr algn="l">
                        <a:spcAft>
                          <a:spcPts val="0"/>
                        </a:spcAft>
                      </a:pPr>
                      <a:r>
                        <a:rPr lang="en-GB" sz="1200">
                          <a:latin typeface="Calibri"/>
                          <a:ea typeface="Times New Roman"/>
                          <a:cs typeface="Times New Roman"/>
                        </a:rPr>
                        <a:t>No current band but eligible to claim 1.5ROCs under current banding arrangements</a:t>
                      </a:r>
                    </a:p>
                  </a:txBody>
                  <a:tcPr marL="68580" marR="68580" marT="0" marB="0" anchor="ctr"/>
                </a:tc>
                <a:tc>
                  <a:txBody>
                    <a:bodyPr/>
                    <a:lstStyle/>
                    <a:p>
                      <a:pPr algn="l">
                        <a:spcAft>
                          <a:spcPts val="0"/>
                        </a:spcAft>
                      </a:pPr>
                      <a:r>
                        <a:rPr lang="en-GB" sz="1200">
                          <a:latin typeface="Calibri"/>
                          <a:ea typeface="Times New Roman"/>
                          <a:cs typeface="Times New Roman"/>
                        </a:rPr>
                        <a:t>1</a:t>
                      </a:r>
                      <a:br>
                        <a:rPr lang="en-GB" sz="1200">
                          <a:latin typeface="Calibri"/>
                          <a:ea typeface="Times New Roman"/>
                          <a:cs typeface="Times New Roman"/>
                        </a:rPr>
                      </a:br>
                      <a:r>
                        <a:rPr lang="en-GB" sz="1200">
                          <a:latin typeface="Calibri"/>
                          <a:ea typeface="Times New Roman"/>
                          <a:cs typeface="Times New Roman"/>
                        </a:rPr>
                        <a:t>Call for evidence</a:t>
                      </a:r>
                    </a:p>
                  </a:txBody>
                  <a:tcPr marL="68580" marR="68580" marT="0" marB="0" anchor="ctr"/>
                </a:tc>
              </a:tr>
              <a:tr h="612884">
                <a:tc>
                  <a:txBody>
                    <a:bodyPr/>
                    <a:lstStyle/>
                    <a:p>
                      <a:pPr algn="l">
                        <a:spcAft>
                          <a:spcPts val="0"/>
                        </a:spcAft>
                      </a:pPr>
                      <a:r>
                        <a:rPr lang="en-GB" sz="1200">
                          <a:latin typeface="Calibri"/>
                          <a:ea typeface="Times New Roman"/>
                          <a:cs typeface="Times New Roman"/>
                        </a:rPr>
                        <a:t>Co-firing of biomass</a:t>
                      </a:r>
                    </a:p>
                  </a:txBody>
                  <a:tcPr marL="68580" marR="68580" marT="0" marB="0" anchor="ctr"/>
                </a:tc>
                <a:tc>
                  <a:txBody>
                    <a:bodyPr/>
                    <a:lstStyle/>
                    <a:p>
                      <a:pPr algn="l">
                        <a:spcAft>
                          <a:spcPts val="0"/>
                        </a:spcAft>
                      </a:pPr>
                      <a:r>
                        <a:rPr lang="en-GB" sz="1200" dirty="0">
                          <a:latin typeface="Calibri"/>
                          <a:ea typeface="Times New Roman"/>
                          <a:cs typeface="Times New Roman"/>
                        </a:rPr>
                        <a:t>0.5</a:t>
                      </a:r>
                    </a:p>
                  </a:txBody>
                  <a:tcPr marL="68580" marR="68580" marT="0" marB="0" anchor="ctr"/>
                </a:tc>
                <a:tc>
                  <a:txBody>
                    <a:bodyPr/>
                    <a:lstStyle/>
                    <a:p>
                      <a:pPr algn="l">
                        <a:spcAft>
                          <a:spcPts val="0"/>
                        </a:spcAft>
                      </a:pPr>
                      <a:r>
                        <a:rPr lang="en-GB" sz="1200" dirty="0">
                          <a:latin typeface="Calibri"/>
                          <a:ea typeface="Times New Roman"/>
                          <a:cs typeface="Times New Roman"/>
                        </a:rPr>
                        <a:t>0.5</a:t>
                      </a:r>
                    </a:p>
                  </a:txBody>
                  <a:tcPr marL="68580" marR="68580" marT="0" marB="0" anchor="ctr"/>
                </a:tc>
                <a:tc>
                  <a:txBody>
                    <a:bodyPr/>
                    <a:lstStyle/>
                    <a:p>
                      <a:pPr algn="l">
                        <a:spcAft>
                          <a:spcPts val="0"/>
                        </a:spcAft>
                      </a:pPr>
                      <a:r>
                        <a:rPr lang="en-GB" sz="1200">
                          <a:latin typeface="Calibri"/>
                          <a:ea typeface="Times New Roman"/>
                          <a:cs typeface="Times New Roman"/>
                        </a:rPr>
                        <a:t>0.5</a:t>
                      </a:r>
                    </a:p>
                  </a:txBody>
                  <a:tcPr marL="68580" marR="68580" marT="0" marB="0" anchor="ctr"/>
                </a:tc>
                <a:tc>
                  <a:txBody>
                    <a:bodyPr/>
                    <a:lstStyle/>
                    <a:p>
                      <a:pPr algn="l">
                        <a:spcAft>
                          <a:spcPts val="0"/>
                        </a:spcAft>
                      </a:pPr>
                      <a:r>
                        <a:rPr lang="en-GB" sz="1200">
                          <a:latin typeface="Calibri"/>
                          <a:ea typeface="Times New Roman"/>
                          <a:cs typeface="Times New Roman"/>
                        </a:rPr>
                        <a:t>0.5</a:t>
                      </a:r>
                    </a:p>
                  </a:txBody>
                  <a:tcPr marL="68580" marR="68580" marT="0" marB="0" anchor="ctr"/>
                </a:tc>
              </a:tr>
              <a:tr h="680050">
                <a:tc>
                  <a:txBody>
                    <a:bodyPr/>
                    <a:lstStyle/>
                    <a:p>
                      <a:pPr algn="l">
                        <a:spcAft>
                          <a:spcPts val="0"/>
                        </a:spcAft>
                      </a:pPr>
                      <a:r>
                        <a:rPr lang="en-GB" sz="1200">
                          <a:latin typeface="Calibri"/>
                          <a:ea typeface="Times New Roman"/>
                          <a:cs typeface="Times New Roman"/>
                        </a:rPr>
                        <a:t>Co-firing of biomass (enhanced)</a:t>
                      </a:r>
                    </a:p>
                  </a:txBody>
                  <a:tcPr marL="68580" marR="68580" marT="0" marB="0" anchor="ctr"/>
                </a:tc>
                <a:tc>
                  <a:txBody>
                    <a:bodyPr/>
                    <a:lstStyle/>
                    <a:p>
                      <a:pPr algn="l">
                        <a:spcAft>
                          <a:spcPts val="0"/>
                        </a:spcAft>
                      </a:pPr>
                      <a:r>
                        <a:rPr lang="en-GB" sz="1200">
                          <a:latin typeface="Calibri"/>
                          <a:ea typeface="Times New Roman"/>
                          <a:cs typeface="Times New Roman"/>
                        </a:rPr>
                        <a:t>No current band but 0.5 ROCs under current banding arrangements</a:t>
                      </a:r>
                    </a:p>
                  </a:txBody>
                  <a:tcPr marL="68580" marR="68580" marT="0" marB="0" anchor="ctr"/>
                </a:tc>
                <a:tc>
                  <a:txBody>
                    <a:bodyPr/>
                    <a:lstStyle/>
                    <a:p>
                      <a:pPr algn="l">
                        <a:spcAft>
                          <a:spcPts val="0"/>
                        </a:spcAft>
                      </a:pPr>
                      <a:r>
                        <a:rPr lang="en-GB" sz="1200" dirty="0">
                          <a:latin typeface="Calibri"/>
                          <a:ea typeface="Times New Roman"/>
                          <a:cs typeface="Times New Roman"/>
                        </a:rPr>
                        <a:t>1</a:t>
                      </a:r>
                      <a:br>
                        <a:rPr lang="en-GB" sz="1200" dirty="0">
                          <a:latin typeface="Calibri"/>
                          <a:ea typeface="Times New Roman"/>
                          <a:cs typeface="Times New Roman"/>
                        </a:rPr>
                      </a:br>
                      <a:r>
                        <a:rPr lang="en-GB" sz="1200" dirty="0">
                          <a:latin typeface="Calibri"/>
                          <a:ea typeface="Times New Roman"/>
                          <a:cs typeface="Times New Roman"/>
                        </a:rPr>
                        <a:t>Call for evidence</a:t>
                      </a:r>
                    </a:p>
                  </a:txBody>
                  <a:tcPr marL="68580" marR="68580" marT="0" marB="0" anchor="ctr"/>
                </a:tc>
                <a:tc>
                  <a:txBody>
                    <a:bodyPr/>
                    <a:lstStyle/>
                    <a:p>
                      <a:pPr algn="l">
                        <a:spcAft>
                          <a:spcPts val="0"/>
                        </a:spcAft>
                      </a:pPr>
                      <a:r>
                        <a:rPr lang="en-GB" sz="1200" dirty="0">
                          <a:latin typeface="Calibri"/>
                          <a:ea typeface="Times New Roman"/>
                          <a:cs typeface="Times New Roman"/>
                        </a:rPr>
                        <a:t>No current band but 0.5 ROCs under current banding arrangements</a:t>
                      </a:r>
                    </a:p>
                  </a:txBody>
                  <a:tcPr marL="68580" marR="68580" marT="0" marB="0" anchor="ctr"/>
                </a:tc>
                <a:tc>
                  <a:txBody>
                    <a:bodyPr/>
                    <a:lstStyle/>
                    <a:p>
                      <a:pPr algn="l">
                        <a:spcAft>
                          <a:spcPts val="0"/>
                        </a:spcAft>
                      </a:pPr>
                      <a:r>
                        <a:rPr lang="en-GB" sz="1200" dirty="0">
                          <a:latin typeface="Calibri"/>
                          <a:ea typeface="Times New Roman"/>
                          <a:cs typeface="Times New Roman"/>
                        </a:rPr>
                        <a:t>1</a:t>
                      </a:r>
                      <a:br>
                        <a:rPr lang="en-GB" sz="1200" dirty="0">
                          <a:latin typeface="Calibri"/>
                          <a:ea typeface="Times New Roman"/>
                          <a:cs typeface="Times New Roman"/>
                        </a:rPr>
                      </a:br>
                      <a:r>
                        <a:rPr lang="en-GB" sz="1200" dirty="0">
                          <a:latin typeface="Calibri"/>
                          <a:ea typeface="Times New Roman"/>
                          <a:cs typeface="Times New Roman"/>
                        </a:rPr>
                        <a:t>Call for evidence</a:t>
                      </a:r>
                    </a:p>
                  </a:txBody>
                  <a:tcPr marL="68580" marR="68580" marT="0" marB="0" anchor="ctr"/>
                </a:tc>
              </a:tr>
              <a:tr h="612884">
                <a:tc>
                  <a:txBody>
                    <a:bodyPr/>
                    <a:lstStyle/>
                    <a:p>
                      <a:pPr algn="l">
                        <a:spcAft>
                          <a:spcPts val="0"/>
                        </a:spcAft>
                      </a:pPr>
                      <a:r>
                        <a:rPr lang="en-GB" sz="1200">
                          <a:latin typeface="Calibri"/>
                          <a:ea typeface="Times New Roman"/>
                          <a:cs typeface="Times New Roman"/>
                        </a:rPr>
                        <a:t>Co-firing of biomass with CHP</a:t>
                      </a:r>
                    </a:p>
                  </a:txBody>
                  <a:tcPr marL="68580" marR="68580" marT="0" marB="0" anchor="ctr"/>
                </a:tc>
                <a:tc>
                  <a:txBody>
                    <a:bodyPr/>
                    <a:lstStyle/>
                    <a:p>
                      <a:pPr algn="l">
                        <a:spcAft>
                          <a:spcPts val="0"/>
                        </a:spcAft>
                      </a:pPr>
                      <a:r>
                        <a:rPr lang="en-GB" sz="1200">
                          <a:latin typeface="Calibri"/>
                          <a:ea typeface="Times New Roman"/>
                          <a:cs typeface="Times New Roman"/>
                        </a:rPr>
                        <a:t>1</a:t>
                      </a:r>
                    </a:p>
                  </a:txBody>
                  <a:tcPr marL="68580" marR="68580" marT="0" marB="0" anchor="ctr"/>
                </a:tc>
                <a:tc>
                  <a:txBody>
                    <a:bodyPr/>
                    <a:lstStyle/>
                    <a:p>
                      <a:pPr algn="l">
                        <a:spcAft>
                          <a:spcPts val="0"/>
                        </a:spcAft>
                      </a:pPr>
                      <a:r>
                        <a:rPr lang="en-GB" sz="1200">
                          <a:latin typeface="Calibri"/>
                          <a:ea typeface="Times New Roman"/>
                          <a:cs typeface="Times New Roman"/>
                        </a:rPr>
                        <a:t>1</a:t>
                      </a:r>
                    </a:p>
                  </a:txBody>
                  <a:tcPr marL="68580" marR="68580" marT="0" marB="0" anchor="ctr"/>
                </a:tc>
                <a:tc>
                  <a:txBody>
                    <a:bodyPr/>
                    <a:lstStyle/>
                    <a:p>
                      <a:pPr algn="l">
                        <a:spcAft>
                          <a:spcPts val="0"/>
                        </a:spcAft>
                      </a:pPr>
                      <a:r>
                        <a:rPr lang="en-GB" sz="1200" dirty="0">
                          <a:latin typeface="Calibri"/>
                          <a:ea typeface="Times New Roman"/>
                          <a:cs typeface="Times New Roman"/>
                        </a:rPr>
                        <a:t>1</a:t>
                      </a:r>
                    </a:p>
                  </a:txBody>
                  <a:tcPr marL="68580" marR="68580" marT="0" marB="0" anchor="ctr"/>
                </a:tc>
                <a:tc>
                  <a:txBody>
                    <a:bodyPr/>
                    <a:lstStyle/>
                    <a:p>
                      <a:pPr algn="l">
                        <a:spcAft>
                          <a:spcPts val="0"/>
                        </a:spcAft>
                      </a:pPr>
                      <a:r>
                        <a:rPr lang="en-GB" sz="1200">
                          <a:latin typeface="Calibri"/>
                          <a:ea typeface="Times New Roman"/>
                          <a:cs typeface="Times New Roman"/>
                        </a:rPr>
                        <a:t>1</a:t>
                      </a:r>
                    </a:p>
                  </a:txBody>
                  <a:tcPr marL="68580" marR="68580" marT="0" marB="0" anchor="ctr"/>
                </a:tc>
              </a:tr>
              <a:tr h="612884">
                <a:tc>
                  <a:txBody>
                    <a:bodyPr/>
                    <a:lstStyle/>
                    <a:p>
                      <a:pPr algn="l">
                        <a:spcAft>
                          <a:spcPts val="0"/>
                        </a:spcAft>
                      </a:pPr>
                      <a:r>
                        <a:rPr lang="en-GB" sz="1200">
                          <a:latin typeface="Calibri"/>
                          <a:ea typeface="Times New Roman"/>
                          <a:cs typeface="Times New Roman"/>
                        </a:rPr>
                        <a:t>Dedicated biomass</a:t>
                      </a:r>
                    </a:p>
                  </a:txBody>
                  <a:tcPr marL="68580" marR="68580" marT="0" marB="0" anchor="ctr"/>
                </a:tc>
                <a:tc>
                  <a:txBody>
                    <a:bodyPr/>
                    <a:lstStyle/>
                    <a:p>
                      <a:pPr algn="l">
                        <a:spcAft>
                          <a:spcPts val="0"/>
                        </a:spcAft>
                      </a:pPr>
                      <a:r>
                        <a:rPr lang="en-GB" sz="1200">
                          <a:latin typeface="Calibri"/>
                          <a:ea typeface="Times New Roman"/>
                          <a:cs typeface="Times New Roman"/>
                        </a:rPr>
                        <a:t>1.5</a:t>
                      </a:r>
                    </a:p>
                  </a:txBody>
                  <a:tcPr marL="68580" marR="68580" marT="0" marB="0" anchor="ctr"/>
                </a:tc>
                <a:tc>
                  <a:txBody>
                    <a:bodyPr/>
                    <a:lstStyle/>
                    <a:p>
                      <a:pPr algn="l">
                        <a:spcAft>
                          <a:spcPts val="0"/>
                        </a:spcAft>
                      </a:pPr>
                      <a:r>
                        <a:rPr lang="en-GB" sz="1200">
                          <a:latin typeface="Calibri"/>
                          <a:ea typeface="Times New Roman"/>
                          <a:cs typeface="Times New Roman"/>
                        </a:rPr>
                        <a:t>1.5</a:t>
                      </a:r>
                    </a:p>
                  </a:txBody>
                  <a:tcPr marL="68580" marR="68580" marT="0" marB="0" anchor="ctr"/>
                </a:tc>
                <a:tc>
                  <a:txBody>
                    <a:bodyPr/>
                    <a:lstStyle/>
                    <a:p>
                      <a:pPr algn="l">
                        <a:spcAft>
                          <a:spcPts val="0"/>
                        </a:spcAft>
                      </a:pPr>
                      <a:r>
                        <a:rPr lang="en-GB" sz="1200">
                          <a:latin typeface="Calibri"/>
                          <a:ea typeface="Times New Roman"/>
                          <a:cs typeface="Times New Roman"/>
                        </a:rPr>
                        <a:t>1.5</a:t>
                      </a:r>
                    </a:p>
                  </a:txBody>
                  <a:tcPr marL="68580" marR="68580" marT="0" marB="0" anchor="ctr"/>
                </a:tc>
                <a:tc>
                  <a:txBody>
                    <a:bodyPr/>
                    <a:lstStyle/>
                    <a:p>
                      <a:pPr algn="l">
                        <a:spcAft>
                          <a:spcPts val="0"/>
                        </a:spcAft>
                      </a:pPr>
                      <a:r>
                        <a:rPr lang="en-GB" sz="1200" dirty="0">
                          <a:latin typeface="Calibri"/>
                          <a:ea typeface="Times New Roman"/>
                          <a:cs typeface="Times New Roman"/>
                        </a:rPr>
                        <a:t>1.5 to 31 March 2016</a:t>
                      </a:r>
                      <a:br>
                        <a:rPr lang="en-GB" sz="1200" dirty="0">
                          <a:latin typeface="Calibri"/>
                          <a:ea typeface="Times New Roman"/>
                          <a:cs typeface="Times New Roman"/>
                        </a:rPr>
                      </a:br>
                      <a:r>
                        <a:rPr lang="en-GB" sz="1200" dirty="0">
                          <a:latin typeface="Calibri"/>
                          <a:ea typeface="Times New Roman"/>
                          <a:cs typeface="Times New Roman"/>
                        </a:rPr>
                        <a:t>1.4 from 1 April 2016</a:t>
                      </a:r>
                    </a:p>
                  </a:txBody>
                  <a:tcPr marL="68580" marR="68580" marT="0" marB="0" anchor="ctr"/>
                </a:tc>
              </a:tr>
              <a:tr h="612884">
                <a:tc>
                  <a:txBody>
                    <a:bodyPr/>
                    <a:lstStyle/>
                    <a:p>
                      <a:pPr algn="l">
                        <a:spcAft>
                          <a:spcPts val="0"/>
                        </a:spcAft>
                      </a:pPr>
                      <a:r>
                        <a:rPr lang="en-GB" sz="1200">
                          <a:latin typeface="Calibri"/>
                          <a:ea typeface="Times New Roman"/>
                          <a:cs typeface="Times New Roman"/>
                        </a:rPr>
                        <a:t>Dedicated biomass with CHP</a:t>
                      </a:r>
                    </a:p>
                  </a:txBody>
                  <a:tcPr marL="68580" marR="68580" marT="0" marB="0" anchor="ctr"/>
                </a:tc>
                <a:tc>
                  <a:txBody>
                    <a:bodyPr/>
                    <a:lstStyle/>
                    <a:p>
                      <a:pPr algn="l">
                        <a:spcAft>
                          <a:spcPts val="0"/>
                        </a:spcAft>
                      </a:pPr>
                      <a:r>
                        <a:rPr lang="en-GB" sz="1200">
                          <a:latin typeface="Calibri"/>
                          <a:ea typeface="Times New Roman"/>
                          <a:cs typeface="Times New Roman"/>
                        </a:rPr>
                        <a:t>2</a:t>
                      </a:r>
                    </a:p>
                  </a:txBody>
                  <a:tcPr marL="68580" marR="68580" marT="0" marB="0" anchor="ctr"/>
                </a:tc>
                <a:tc>
                  <a:txBody>
                    <a:bodyPr/>
                    <a:lstStyle/>
                    <a:p>
                      <a:pPr algn="l">
                        <a:spcAft>
                          <a:spcPts val="0"/>
                        </a:spcAft>
                      </a:pPr>
                      <a:r>
                        <a:rPr lang="en-GB" sz="1200">
                          <a:latin typeface="Calibri"/>
                          <a:ea typeface="Times New Roman"/>
                          <a:cs typeface="Times New Roman"/>
                        </a:rPr>
                        <a:t>2 in 2013/14 and 2014/15; 1.9 in 2015/16 and 1.8 in 2016/17</a:t>
                      </a:r>
                    </a:p>
                  </a:txBody>
                  <a:tcPr marL="68580" marR="68580" marT="0" marB="0" anchor="ctr"/>
                </a:tc>
                <a:tc>
                  <a:txBody>
                    <a:bodyPr/>
                    <a:lstStyle/>
                    <a:p>
                      <a:pPr algn="l">
                        <a:spcAft>
                          <a:spcPts val="0"/>
                        </a:spcAft>
                      </a:pPr>
                      <a:r>
                        <a:rPr lang="en-GB" sz="1200">
                          <a:latin typeface="Calibri"/>
                          <a:ea typeface="Times New Roman"/>
                          <a:cs typeface="Times New Roman"/>
                        </a:rPr>
                        <a:t>2</a:t>
                      </a:r>
                    </a:p>
                  </a:txBody>
                  <a:tcPr marL="68580" marR="68580" marT="0" marB="0" anchor="ctr"/>
                </a:tc>
                <a:tc>
                  <a:txBody>
                    <a:bodyPr/>
                    <a:lstStyle/>
                    <a:p>
                      <a:pPr algn="l">
                        <a:spcAft>
                          <a:spcPts val="0"/>
                        </a:spcAft>
                      </a:pPr>
                      <a:r>
                        <a:rPr lang="en-GB" sz="1200" dirty="0">
                          <a:latin typeface="Calibri"/>
                          <a:ea typeface="Times New Roman"/>
                          <a:cs typeface="Times New Roman"/>
                        </a:rPr>
                        <a:t>2 in 2013/14 and 2014/15</a:t>
                      </a:r>
                    </a:p>
                  </a:txBody>
                  <a:tcPr marL="68580" marR="68580" marT="0" marB="0"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9688"/>
            <a:ext cx="6696075" cy="725487"/>
          </a:xfrm>
        </p:spPr>
        <p:txBody>
          <a:bodyPr/>
          <a:lstStyle/>
          <a:p>
            <a:pPr>
              <a:defRPr/>
            </a:pPr>
            <a:r>
              <a:rPr lang="en-GB" dirty="0" smtClean="0"/>
              <a:t>UK Government RO Consultation</a:t>
            </a:r>
            <a:endParaRPr lang="en-GB" dirty="0"/>
          </a:p>
        </p:txBody>
      </p:sp>
      <p:sp>
        <p:nvSpPr>
          <p:cNvPr id="16386" name="Content Placeholder 3"/>
          <p:cNvSpPr>
            <a:spLocks noGrp="1"/>
          </p:cNvSpPr>
          <p:nvPr>
            <p:ph idx="16"/>
          </p:nvPr>
        </p:nvSpPr>
        <p:spPr>
          <a:xfrm>
            <a:off x="457200" y="1052513"/>
            <a:ext cx="8229600" cy="5076825"/>
          </a:xfrm>
        </p:spPr>
        <p:txBody>
          <a:bodyPr/>
          <a:lstStyle/>
          <a:p>
            <a:pPr indent="-341313"/>
            <a:r>
              <a:rPr lang="en-GB" sz="1800" smtClean="0"/>
              <a:t>UK Government support for biomass electricity generation will be alongside support for use of biomass to meet renewable heat targets.</a:t>
            </a:r>
          </a:p>
          <a:p>
            <a:pPr indent="-341313"/>
            <a:r>
              <a:rPr lang="en-GB" sz="1800" smtClean="0"/>
              <a:t>UK Government priority between 2013-17 is on “cheaper and more transitional technologies of conversion and co-firing”. </a:t>
            </a:r>
          </a:p>
          <a:p>
            <a:pPr indent="-341313"/>
            <a:r>
              <a:rPr lang="en-GB" sz="1800" smtClean="0"/>
              <a:t>This is a priority because these “new biomass electricity bands will enable us to provide appropriate support for the use of existing infrastructure. Although existing plants may use biomass feedstocks less efficiently than new power stations, this policy offers reduced costs and reduces the risk of locking in long-term feedstock demand.”</a:t>
            </a:r>
          </a:p>
          <a:p>
            <a:pPr indent="-341313"/>
            <a:r>
              <a:rPr lang="en-GB" sz="1800" smtClean="0"/>
              <a:t>A dedicated biomass RO level is proposed. Background analysis by Arup/Pöyry suggest that this will only incentivise schemes up to 50MW, and that such schemes will use 90% domestic feedstock. </a:t>
            </a:r>
            <a:endParaRPr lang="en-GB" sz="1400" smtClean="0"/>
          </a:p>
          <a:p>
            <a:pPr indent="-341313"/>
            <a:endParaRPr lang="en-GB" sz="1200" smtClean="0"/>
          </a:p>
          <a:p>
            <a:pPr indent="-341313"/>
            <a:endParaRPr lang="en-GB" sz="1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normAutofit fontScale="90000"/>
          </a:bodyPr>
          <a:lstStyle/>
          <a:p>
            <a:pPr>
              <a:defRPr/>
            </a:pPr>
            <a:r>
              <a:rPr lang="en-GB" dirty="0" smtClean="0"/>
              <a:t>Committee on Climate Change Bioenergy report</a:t>
            </a:r>
            <a:endParaRPr lang="en-GB" dirty="0"/>
          </a:p>
        </p:txBody>
      </p:sp>
      <p:sp>
        <p:nvSpPr>
          <p:cNvPr id="3" name="Slide Number Placeholder 2"/>
          <p:cNvSpPr>
            <a:spLocks noGrp="1"/>
          </p:cNvSpPr>
          <p:nvPr>
            <p:ph type="sldNum" sz="quarter" idx="17"/>
          </p:nvPr>
        </p:nvSpPr>
        <p:spPr/>
        <p:txBody>
          <a:bodyPr/>
          <a:lstStyle/>
          <a:p>
            <a:pPr>
              <a:defRPr/>
            </a:pPr>
            <a:fld id="{87E85FAC-A610-4BD3-AF5B-ADD37D9E5D76}" type="slidenum">
              <a:rPr lang="en-US"/>
              <a:pPr>
                <a:defRPr/>
              </a:pPr>
              <a:t>6</a:t>
            </a:fld>
            <a:endParaRPr lang="en-US" dirty="0"/>
          </a:p>
        </p:txBody>
      </p:sp>
      <p:sp>
        <p:nvSpPr>
          <p:cNvPr id="17411" name="Content Placeholder 3"/>
          <p:cNvSpPr>
            <a:spLocks noGrp="1"/>
          </p:cNvSpPr>
          <p:nvPr>
            <p:ph idx="16"/>
          </p:nvPr>
        </p:nvSpPr>
        <p:spPr>
          <a:xfrm>
            <a:off x="457200" y="1052513"/>
            <a:ext cx="8229600" cy="5076825"/>
          </a:xfrm>
        </p:spPr>
        <p:txBody>
          <a:bodyPr/>
          <a:lstStyle/>
          <a:p>
            <a:pPr indent="-341313"/>
            <a:r>
              <a:rPr lang="en-GB" sz="2200" smtClean="0"/>
              <a:t>December 2011 Report from CCC looking at role of bioenergy and sustainability issues:</a:t>
            </a:r>
          </a:p>
          <a:p>
            <a:pPr lvl="1">
              <a:tabLst/>
            </a:pPr>
            <a:r>
              <a:rPr lang="en-GB" b="1" smtClean="0"/>
              <a:t>Power generation.</a:t>
            </a:r>
            <a:r>
              <a:rPr lang="en-GB" smtClean="0"/>
              <a:t> There should be limited if any support for new large-scale dedicated biomass generation. </a:t>
            </a:r>
          </a:p>
          <a:p>
            <a:pPr lvl="2" defTabSz="914400"/>
            <a:r>
              <a:rPr lang="en-GB" sz="1600" smtClean="0"/>
              <a:t>Any longer-term role for new dedicated biomass power plants without CCS should be very limited given its relatively high cost.</a:t>
            </a:r>
          </a:p>
          <a:p>
            <a:pPr lvl="2" defTabSz="914400"/>
            <a:r>
              <a:rPr lang="en-GB" sz="1600" smtClean="0"/>
              <a:t>Any near-term investment should be limited to biomass co-firing and the conversion of existing coal-fired power plants.</a:t>
            </a:r>
          </a:p>
          <a:p>
            <a:pPr lvl="2" defTabSz="914400"/>
            <a:r>
              <a:rPr lang="en-GB" sz="1600" smtClean="0"/>
              <a:t>While the Government’s current focus on co-firing and conversion is appropriate, safeguards should be introduced to ensure that proposed support for new dedicated biomass under the RO does not result in unnecessary cost escalation or increased emissions. </a:t>
            </a:r>
          </a:p>
          <a:p>
            <a:pPr lvl="2" defTabSz="914400"/>
            <a:r>
              <a:rPr lang="en-GB" sz="1600" smtClean="0"/>
              <a:t>For new dedicated biomass power plants, support should be limited to small-scale plants and combined heat and power (CHP) plants, or at a minimum, support for large-scale new dedicated biomass should be limited to a very small number of projects.  </a:t>
            </a:r>
          </a:p>
          <a:p>
            <a:pPr lvl="2" defTabSz="914400"/>
            <a:endParaRPr lang="en-GB" smtClean="0"/>
          </a:p>
          <a:p>
            <a:pPr indent="-341313"/>
            <a:endParaRPr lang="en-GB" smtClean="0"/>
          </a:p>
          <a:p>
            <a:pPr indent="-341313"/>
            <a:endParaRPr lang="en-GB" smtClean="0"/>
          </a:p>
          <a:p>
            <a:pPr indent="-341313"/>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lstStyle/>
          <a:p>
            <a:pPr>
              <a:defRPr/>
            </a:pPr>
            <a:r>
              <a:rPr lang="en-GB" dirty="0" smtClean="0"/>
              <a:t>Woodfuel Availability </a:t>
            </a:r>
            <a:endParaRPr lang="en-GB" dirty="0"/>
          </a:p>
        </p:txBody>
      </p:sp>
      <p:sp>
        <p:nvSpPr>
          <p:cNvPr id="3" name="Slide Number Placeholder 2"/>
          <p:cNvSpPr>
            <a:spLocks noGrp="1"/>
          </p:cNvSpPr>
          <p:nvPr>
            <p:ph type="sldNum" sz="quarter" idx="17"/>
          </p:nvPr>
        </p:nvSpPr>
        <p:spPr/>
        <p:txBody>
          <a:bodyPr/>
          <a:lstStyle/>
          <a:p>
            <a:pPr>
              <a:defRPr/>
            </a:pPr>
            <a:fld id="{1CF0E8E0-9AB9-410F-B1B5-61FD7A783676}" type="slidenum">
              <a:rPr lang="en-US"/>
              <a:pPr>
                <a:defRPr/>
              </a:pPr>
              <a:t>7</a:t>
            </a:fld>
            <a:endParaRPr lang="en-US" dirty="0"/>
          </a:p>
        </p:txBody>
      </p:sp>
      <p:sp>
        <p:nvSpPr>
          <p:cNvPr id="18435" name="Content Placeholder 5"/>
          <p:cNvSpPr>
            <a:spLocks noGrp="1"/>
          </p:cNvSpPr>
          <p:nvPr>
            <p:ph idx="16"/>
          </p:nvPr>
        </p:nvSpPr>
        <p:spPr>
          <a:xfrm>
            <a:off x="457200" y="1052513"/>
            <a:ext cx="8229600" cy="5076825"/>
          </a:xfrm>
        </p:spPr>
        <p:txBody>
          <a:bodyPr/>
          <a:lstStyle/>
          <a:p>
            <a:pPr indent="-341313"/>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lgn="ctr">
              <a:buFont typeface="Calibri" pitchFamily="34" charset="0"/>
              <a:buNone/>
            </a:pPr>
            <a:r>
              <a:rPr lang="en-GB" sz="1200" smtClean="0"/>
              <a:t>Source: Woodfuel Demand and Usage in Scotland 2011 </a:t>
            </a:r>
          </a:p>
        </p:txBody>
      </p:sp>
      <p:pic>
        <p:nvPicPr>
          <p:cNvPr id="18436" name="Content Placeholder 4"/>
          <p:cNvPicPr>
            <a:picLocks/>
          </p:cNvPicPr>
          <p:nvPr/>
        </p:nvPicPr>
        <p:blipFill>
          <a:blip r:embed="rId2"/>
          <a:srcRect/>
          <a:stretch>
            <a:fillRect/>
          </a:stretch>
        </p:blipFill>
        <p:spPr bwMode="auto">
          <a:xfrm>
            <a:off x="811213" y="1128713"/>
            <a:ext cx="7353300" cy="4286250"/>
          </a:xfrm>
          <a:prstGeom prst="rect">
            <a:avLst/>
          </a:prstGeom>
          <a:noFill/>
          <a:ln w="12700">
            <a:solidFill>
              <a:schemeClr val="tx1"/>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lstStyle/>
          <a:p>
            <a:pPr>
              <a:defRPr/>
            </a:pPr>
            <a:r>
              <a:rPr lang="en-GB" dirty="0" smtClean="0"/>
              <a:t>Woodfuel Availability </a:t>
            </a:r>
            <a:endParaRPr lang="en-GB" dirty="0"/>
          </a:p>
        </p:txBody>
      </p:sp>
      <p:sp>
        <p:nvSpPr>
          <p:cNvPr id="3" name="Slide Number Placeholder 2"/>
          <p:cNvSpPr>
            <a:spLocks noGrp="1"/>
          </p:cNvSpPr>
          <p:nvPr>
            <p:ph type="sldNum" sz="quarter" idx="17"/>
          </p:nvPr>
        </p:nvSpPr>
        <p:spPr/>
        <p:txBody>
          <a:bodyPr/>
          <a:lstStyle/>
          <a:p>
            <a:pPr>
              <a:defRPr/>
            </a:pPr>
            <a:fld id="{8972C62D-1CBD-4D6F-8245-E7C48FF83D2A}" type="slidenum">
              <a:rPr lang="en-US"/>
              <a:pPr>
                <a:defRPr/>
              </a:pPr>
              <a:t>8</a:t>
            </a:fld>
            <a:endParaRPr lang="en-US" dirty="0"/>
          </a:p>
        </p:txBody>
      </p:sp>
      <p:sp>
        <p:nvSpPr>
          <p:cNvPr id="19459" name="Content Placeholder 5"/>
          <p:cNvSpPr>
            <a:spLocks noGrp="1"/>
          </p:cNvSpPr>
          <p:nvPr>
            <p:ph idx="16"/>
          </p:nvPr>
        </p:nvSpPr>
        <p:spPr>
          <a:xfrm>
            <a:off x="457200" y="1052513"/>
            <a:ext cx="8229600" cy="5076825"/>
          </a:xfrm>
        </p:spPr>
        <p:txBody>
          <a:bodyPr/>
          <a:lstStyle/>
          <a:p>
            <a:pPr indent="-341313"/>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buFont typeface="Calibri" pitchFamily="34" charset="0"/>
              <a:buNone/>
            </a:pPr>
            <a:endParaRPr lang="en-GB" smtClean="0"/>
          </a:p>
          <a:p>
            <a:pPr indent="-341313" algn="ctr">
              <a:buFont typeface="Calibri" pitchFamily="34" charset="0"/>
              <a:buNone/>
            </a:pPr>
            <a:r>
              <a:rPr lang="en-GB" sz="1200" smtClean="0"/>
              <a:t>Source: Woodfuel Demand and Usage in Scotland 2011 </a:t>
            </a:r>
          </a:p>
        </p:txBody>
      </p:sp>
      <p:pic>
        <p:nvPicPr>
          <p:cNvPr id="19460" name="Picture 7"/>
          <p:cNvPicPr>
            <a:picLocks noChangeAspect="1" noChangeArrowheads="1"/>
          </p:cNvPicPr>
          <p:nvPr/>
        </p:nvPicPr>
        <p:blipFill>
          <a:blip r:embed="rId2"/>
          <a:srcRect/>
          <a:stretch>
            <a:fillRect/>
          </a:stretch>
        </p:blipFill>
        <p:spPr bwMode="auto">
          <a:xfrm>
            <a:off x="884238" y="1128713"/>
            <a:ext cx="7010400" cy="4600575"/>
          </a:xfrm>
          <a:prstGeom prst="rect">
            <a:avLst/>
          </a:prstGeom>
          <a:noFill/>
          <a:ln w="12700">
            <a:solidFill>
              <a:schemeClr val="tx1"/>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8"/>
            <a:ext cx="6696075" cy="725487"/>
          </a:xfrm>
        </p:spPr>
        <p:txBody>
          <a:bodyPr/>
          <a:lstStyle/>
          <a:p>
            <a:pPr>
              <a:defRPr/>
            </a:pPr>
            <a:r>
              <a:rPr lang="en-GB" dirty="0" smtClean="0"/>
              <a:t>RO Proposals for England &amp; Wales</a:t>
            </a:r>
            <a:endParaRPr lang="en-GB" dirty="0"/>
          </a:p>
        </p:txBody>
      </p:sp>
      <p:sp>
        <p:nvSpPr>
          <p:cNvPr id="3" name="Slide Number Placeholder 2"/>
          <p:cNvSpPr>
            <a:spLocks noGrp="1"/>
          </p:cNvSpPr>
          <p:nvPr>
            <p:ph type="sldNum" sz="quarter" idx="17"/>
          </p:nvPr>
        </p:nvSpPr>
        <p:spPr/>
        <p:txBody>
          <a:bodyPr/>
          <a:lstStyle/>
          <a:p>
            <a:pPr>
              <a:defRPr/>
            </a:pPr>
            <a:fld id="{011572F8-4859-4AF7-88B3-3923E4B8EE2B}" type="slidenum">
              <a:rPr lang="en-US"/>
              <a:pPr>
                <a:defRPr/>
              </a:pPr>
              <a:t>9</a:t>
            </a:fld>
            <a:endParaRPr lang="en-US" dirty="0"/>
          </a:p>
        </p:txBody>
      </p:sp>
      <p:sp>
        <p:nvSpPr>
          <p:cNvPr id="20483" name="Content Placeholder 3"/>
          <p:cNvSpPr>
            <a:spLocks noGrp="1"/>
          </p:cNvSpPr>
          <p:nvPr>
            <p:ph idx="16"/>
          </p:nvPr>
        </p:nvSpPr>
        <p:spPr>
          <a:xfrm>
            <a:off x="457200" y="1052513"/>
            <a:ext cx="8229600" cy="5076825"/>
          </a:xfrm>
        </p:spPr>
        <p:txBody>
          <a:bodyPr/>
          <a:lstStyle/>
          <a:p>
            <a:pPr indent="-341313"/>
            <a:r>
              <a:rPr lang="en-GB" sz="2200" smtClean="0"/>
              <a:t>UK Government describes its approach as “cautious”</a:t>
            </a:r>
          </a:p>
          <a:p>
            <a:pPr indent="-341313"/>
            <a:r>
              <a:rPr lang="en-GB" sz="2200" smtClean="0"/>
              <a:t>Like Scotland it wants to “manage risks associated with long-term locking in of feedstock demand in this sector”</a:t>
            </a:r>
          </a:p>
          <a:p>
            <a:pPr indent="-341313"/>
            <a:r>
              <a:rPr lang="en-GB" sz="2200" smtClean="0"/>
              <a:t>Proposal of 1.5ROCs for dedicated biomass would incentivise plant up to 50MW, with 90% of feedstock coming from domestic sources.</a:t>
            </a:r>
          </a:p>
          <a:p>
            <a:pPr indent="-341313"/>
            <a:r>
              <a:rPr lang="en-GB" sz="2200" smtClean="0"/>
              <a:t>Relevant question would be what would development of 50MW electricity plant mean within Scotland and Scottish wood fuel supplies?</a:t>
            </a:r>
          </a:p>
          <a:p>
            <a:pPr indent="-341313"/>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0071BC"/>
      </a:accent1>
      <a:accent2>
        <a:srgbClr val="003C64"/>
      </a:accent2>
      <a:accent3>
        <a:srgbClr val="FFFFFF"/>
      </a:accent3>
      <a:accent4>
        <a:srgbClr val="000000"/>
      </a:accent4>
      <a:accent5>
        <a:srgbClr val="65C1FF"/>
      </a:accent5>
      <a:accent6>
        <a:srgbClr val="00233A"/>
      </a:accent6>
      <a:hlink>
        <a:srgbClr val="7A5A42"/>
      </a:hlink>
      <a:folHlink>
        <a:srgbClr val="7A5A42"/>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mn-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2143</TotalTime>
  <Words>1152</Words>
  <Application>Microsoft Office PowerPoint</Application>
  <PresentationFormat>On-screen Show (4:3)</PresentationFormat>
  <Paragraphs>184</Paragraphs>
  <Slides>15</Slides>
  <Notes>0</Notes>
  <HiddenSlides>0</HiddenSlides>
  <MMClips>0</MMClips>
  <ScaleCrop>false</ScaleCrop>
  <HeadingPairs>
    <vt:vector size="6" baseType="variant">
      <vt:variant>
        <vt:lpstr>Fonts Used</vt:lpstr>
      </vt:variant>
      <vt:variant>
        <vt:i4>5</vt:i4>
      </vt:variant>
      <vt:variant>
        <vt:lpstr>Design Template</vt:lpstr>
      </vt:variant>
      <vt:variant>
        <vt:i4>5</vt:i4>
      </vt:variant>
      <vt:variant>
        <vt:lpstr>Slide Titles</vt:lpstr>
      </vt:variant>
      <vt:variant>
        <vt:i4>15</vt:i4>
      </vt:variant>
    </vt:vector>
  </HeadingPairs>
  <TitlesOfParts>
    <vt:vector size="25" baseType="lpstr">
      <vt:lpstr>Arial</vt:lpstr>
      <vt:lpstr>Cambria</vt:lpstr>
      <vt:lpstr>Times New Roman</vt:lpstr>
      <vt:lpstr>Calibri</vt:lpstr>
      <vt:lpstr>Symbol</vt:lpstr>
      <vt:lpstr>Default Design</vt:lpstr>
      <vt:lpstr>Default Design</vt:lpstr>
      <vt:lpstr>Default Design</vt:lpstr>
      <vt:lpstr>Default Design</vt:lpstr>
      <vt:lpstr>Default Design</vt:lpstr>
      <vt:lpstr>SUPPORTING BIOMASS ELECTRICITY</vt:lpstr>
      <vt:lpstr>OVERVIEW OF REPORT</vt:lpstr>
      <vt:lpstr>SCOTTISH GOVERNMENT RO CONSULTATION</vt:lpstr>
      <vt:lpstr>PROPOSED RO SUPPORT LEVELS</vt:lpstr>
      <vt:lpstr>UK GOVERNMENT RO CONSULTATION</vt:lpstr>
      <vt:lpstr>COMMITTEE ON CLIMATE CHANGE BIOENERGY REPORT</vt:lpstr>
      <vt:lpstr>WOODFUEL AVAILABILITY </vt:lpstr>
      <vt:lpstr>WOODFUEL AVAILABILITY </vt:lpstr>
      <vt:lpstr>RO PROPOSALS FOR ENGLAND &amp; WALES</vt:lpstr>
      <vt:lpstr>MODELLING WOODFUEL DEMAND FOR SCOTLAND</vt:lpstr>
      <vt:lpstr>MODELLING WOODFUEL DEMAND FOR SCOTLAND</vt:lpstr>
      <vt:lpstr>RELEVANT WIDER FACTORS</vt:lpstr>
      <vt:lpstr>RECOMMENDATIONS</vt:lpstr>
      <vt:lpstr>RECOMMENDATIONS (CONT.)</vt:lpstr>
      <vt:lpstr>REPORT AVAILABLE AT:  WWW.FORESTRY.GOV.UK/WEBSITE/FORESTRY.NSF/BYUNIQUE/INFD-8P6EAF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Biomass electricity</dc:title>
  <dc:creator>mafsmith</dc:creator>
  <cp:lastModifiedBy>Authenticated User</cp:lastModifiedBy>
  <cp:revision>22</cp:revision>
  <dcterms:created xsi:type="dcterms:W3CDTF">2003-05-13T15:26:21Z</dcterms:created>
  <dcterms:modified xsi:type="dcterms:W3CDTF">2011-12-21T14:09:50Z</dcterms:modified>
</cp:coreProperties>
</file>